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 id="2147483695" r:id="rId2"/>
  </p:sldMasterIdLst>
  <p:notesMasterIdLst>
    <p:notesMasterId r:id="rId59"/>
  </p:notesMasterIdLst>
  <p:sldIdLst>
    <p:sldId id="315" r:id="rId3"/>
    <p:sldId id="494" r:id="rId4"/>
    <p:sldId id="349" r:id="rId5"/>
    <p:sldId id="467" r:id="rId6"/>
    <p:sldId id="468" r:id="rId7"/>
    <p:sldId id="487" r:id="rId8"/>
    <p:sldId id="495" r:id="rId9"/>
    <p:sldId id="466" r:id="rId10"/>
    <p:sldId id="496" r:id="rId11"/>
    <p:sldId id="478" r:id="rId12"/>
    <p:sldId id="497" r:id="rId13"/>
    <p:sldId id="472" r:id="rId14"/>
    <p:sldId id="476" r:id="rId15"/>
    <p:sldId id="473" r:id="rId16"/>
    <p:sldId id="474" r:id="rId17"/>
    <p:sldId id="475" r:id="rId18"/>
    <p:sldId id="477" r:id="rId19"/>
    <p:sldId id="498" r:id="rId20"/>
    <p:sldId id="446" r:id="rId21"/>
    <p:sldId id="493" r:id="rId22"/>
    <p:sldId id="464" r:id="rId23"/>
    <p:sldId id="449" r:id="rId24"/>
    <p:sldId id="463" r:id="rId25"/>
    <p:sldId id="273" r:id="rId26"/>
    <p:sldId id="274" r:id="rId27"/>
    <p:sldId id="275" r:id="rId28"/>
    <p:sldId id="276" r:id="rId29"/>
    <p:sldId id="277" r:id="rId30"/>
    <p:sldId id="278" r:id="rId31"/>
    <p:sldId id="279" r:id="rId32"/>
    <p:sldId id="280" r:id="rId33"/>
    <p:sldId id="281" r:id="rId34"/>
    <p:sldId id="283" r:id="rId35"/>
    <p:sldId id="492" r:id="rId36"/>
    <p:sldId id="450" r:id="rId37"/>
    <p:sldId id="451" r:id="rId38"/>
    <p:sldId id="460" r:id="rId39"/>
    <p:sldId id="457" r:id="rId40"/>
    <p:sldId id="458" r:id="rId41"/>
    <p:sldId id="452" r:id="rId42"/>
    <p:sldId id="453" r:id="rId43"/>
    <p:sldId id="469" r:id="rId44"/>
    <p:sldId id="325" r:id="rId45"/>
    <p:sldId id="470" r:id="rId46"/>
    <p:sldId id="471" r:id="rId47"/>
    <p:sldId id="488" r:id="rId48"/>
    <p:sldId id="444" r:id="rId49"/>
    <p:sldId id="459" r:id="rId50"/>
    <p:sldId id="317" r:id="rId51"/>
    <p:sldId id="454" r:id="rId52"/>
    <p:sldId id="314" r:id="rId53"/>
    <p:sldId id="455" r:id="rId54"/>
    <p:sldId id="490" r:id="rId55"/>
    <p:sldId id="491" r:id="rId56"/>
    <p:sldId id="456" r:id="rId57"/>
    <p:sldId id="316"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8"/>
      </p:cViewPr>
      <p:guideLst>
        <p:guide orient="horz" pos="1620"/>
        <p:guide pos="288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PMingLiU" panose="02020500000000000000" pitchFamily="18" charset="-120"/>
              </a:defRPr>
            </a:lvl1pPr>
            <a:lvl2pPr marL="742950" indent="-285750" eaLnBrk="0" hangingPunct="0">
              <a:defRPr>
                <a:solidFill>
                  <a:schemeClr val="tx1"/>
                </a:solidFill>
                <a:latin typeface="Calibri" panose="020F0502020204030204" pitchFamily="34" charset="0"/>
                <a:ea typeface="PMingLiU" panose="02020500000000000000" pitchFamily="18" charset="-120"/>
              </a:defRPr>
            </a:lvl2pPr>
            <a:lvl3pPr marL="1143000" indent="-228600" eaLnBrk="0" hangingPunct="0">
              <a:defRPr>
                <a:solidFill>
                  <a:schemeClr val="tx1"/>
                </a:solidFill>
                <a:latin typeface="Calibri" panose="020F0502020204030204" pitchFamily="34" charset="0"/>
                <a:ea typeface="PMingLiU" panose="02020500000000000000" pitchFamily="18" charset="-120"/>
              </a:defRPr>
            </a:lvl3pPr>
            <a:lvl4pPr marL="1600200" indent="-228600" eaLnBrk="0" hangingPunct="0">
              <a:defRPr>
                <a:solidFill>
                  <a:schemeClr val="tx1"/>
                </a:solidFill>
                <a:latin typeface="Calibri" panose="020F0502020204030204" pitchFamily="34" charset="0"/>
                <a:ea typeface="PMingLiU" panose="02020500000000000000" pitchFamily="18" charset="-120"/>
              </a:defRPr>
            </a:lvl4pPr>
            <a:lvl5pPr marL="2057400" indent="-228600" eaLnBrk="0" hangingPunct="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4F265A-A108-4D72-9BA2-0456D4DD6423}"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PMingLiU" panose="02020500000000000000" pitchFamily="18" charset="-120"/>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PMingLiU" panose="02020500000000000000" pitchFamily="18" charset="-120"/>
              <a:cs typeface="Arial"/>
              <a:sym typeface="Arial"/>
            </a:endParaRPr>
          </a:p>
        </p:txBody>
      </p:sp>
    </p:spTree>
    <p:extLst>
      <p:ext uri="{BB962C8B-B14F-4D97-AF65-F5344CB8AC3E}">
        <p14:creationId xmlns:p14="http://schemas.microsoft.com/office/powerpoint/2010/main" val="4270137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2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118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881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921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1857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337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13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20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148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04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71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823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05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59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348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PMingLiU" panose="02020500000000000000" pitchFamily="18" charset="-120"/>
              </a:defRPr>
            </a:lvl1pPr>
            <a:lvl2pPr marL="742950" indent="-285750" eaLnBrk="0" hangingPunct="0">
              <a:defRPr>
                <a:solidFill>
                  <a:schemeClr val="tx1"/>
                </a:solidFill>
                <a:latin typeface="Calibri" panose="020F0502020204030204" pitchFamily="34" charset="0"/>
                <a:ea typeface="PMingLiU" panose="02020500000000000000" pitchFamily="18" charset="-120"/>
              </a:defRPr>
            </a:lvl2pPr>
            <a:lvl3pPr marL="1143000" indent="-228600" eaLnBrk="0" hangingPunct="0">
              <a:defRPr>
                <a:solidFill>
                  <a:schemeClr val="tx1"/>
                </a:solidFill>
                <a:latin typeface="Calibri" panose="020F0502020204030204" pitchFamily="34" charset="0"/>
                <a:ea typeface="PMingLiU" panose="02020500000000000000" pitchFamily="18" charset="-120"/>
              </a:defRPr>
            </a:lvl3pPr>
            <a:lvl4pPr marL="1600200" indent="-228600" eaLnBrk="0" hangingPunct="0">
              <a:defRPr>
                <a:solidFill>
                  <a:schemeClr val="tx1"/>
                </a:solidFill>
                <a:latin typeface="Calibri" panose="020F0502020204030204" pitchFamily="34" charset="0"/>
                <a:ea typeface="PMingLiU" panose="02020500000000000000" pitchFamily="18" charset="-120"/>
              </a:defRPr>
            </a:lvl4pPr>
            <a:lvl5pPr marL="2057400" indent="-228600" eaLnBrk="0" hangingPunct="0">
              <a:defRPr>
                <a:solidFill>
                  <a:schemeClr val="tx1"/>
                </a:solidFill>
                <a:latin typeface="Calibri" panose="020F0502020204030204" pitchFamily="34" charset="0"/>
                <a:ea typeface="PMingLiU"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PMingLiU"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1C4053-6A7E-4B72-AA30-5A5214A9F07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PMingLiU" panose="02020500000000000000" pitchFamily="18" charset="-120"/>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PMingLiU" panose="02020500000000000000" pitchFamily="18" charset="-120"/>
              <a:cs typeface="Arial"/>
              <a:sym typeface="Arial"/>
            </a:endParaRPr>
          </a:p>
        </p:txBody>
      </p:sp>
    </p:spTree>
    <p:extLst>
      <p:ext uri="{BB962C8B-B14F-4D97-AF65-F5344CB8AC3E}">
        <p14:creationId xmlns:p14="http://schemas.microsoft.com/office/powerpoint/2010/main" val="192552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63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143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67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76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74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0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048e6c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048e6cc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055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chor="b"/>
          <a:lstStyle>
            <a:lvl1pPr>
              <a:defRPr sz="405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nchor="t">
            <a:normAutofit/>
          </a:bodyPr>
          <a:lstStyle>
            <a:lvl1pPr marL="0" indent="0" algn="ctr">
              <a:buNone/>
              <a:defRPr sz="21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F4FD6-A38B-4274-944D-C16274F7E557}"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37189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46032E-EAD1-4310-870E-3323716E9E3C}"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0099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5E4B9-0EBE-4652-878E-0AFC25459FEA}"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44697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a:solidFill>
                  <a:schemeClr val="accent4"/>
                </a:solidFill>
                <a:latin typeface="Lato" panose="020F0502020204030203" pitchFamily="34" charset="0"/>
              </a:defRPr>
            </a:lvl1pPr>
          </a:lstStyle>
          <a:p>
            <a:r>
              <a:rPr lang="en-US"/>
              <a:t>Click icon to add picture</a:t>
            </a:r>
          </a:p>
        </p:txBody>
      </p:sp>
    </p:spTree>
    <p:extLst>
      <p:ext uri="{BB962C8B-B14F-4D97-AF65-F5344CB8AC3E}">
        <p14:creationId xmlns:p14="http://schemas.microsoft.com/office/powerpoint/2010/main" val="3277271346"/>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Phone Portfolio Showcase at Center">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3" y="575842"/>
            <a:ext cx="7953374" cy="383260"/>
          </a:xfrm>
          <a:prstGeom prst="rect">
            <a:avLst/>
          </a:prstGeom>
        </p:spPr>
        <p:txBody>
          <a:bodyPr lIns="0" tIns="0" rIns="0" bIns="0"/>
          <a:lstStyle>
            <a:lvl1pPr marL="0" indent="0" algn="l">
              <a:lnSpc>
                <a:spcPct val="100000"/>
              </a:lnSpc>
              <a:spcBef>
                <a:spcPts val="0"/>
              </a:spcBef>
              <a:buNone/>
              <a:defRPr sz="1238" b="0" cap="all" spc="28"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3"/>
            <a:ext cx="7953374" cy="141344"/>
          </a:xfrm>
          <a:prstGeom prst="rect">
            <a:avLst/>
          </a:prstGeom>
        </p:spPr>
        <p:txBody>
          <a:bodyPr lIns="0" tIns="0" rIns="0" bIns="0"/>
          <a:lstStyle>
            <a:lvl1pPr marL="0" indent="0" algn="l">
              <a:lnSpc>
                <a:spcPts val="675"/>
              </a:lnSpc>
              <a:spcBef>
                <a:spcPts val="0"/>
              </a:spcBef>
              <a:buNone/>
              <a:defRPr sz="506"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39425" y="4722843"/>
            <a:ext cx="206993" cy="69250"/>
          </a:xfrm>
          <a:prstGeom prst="rect">
            <a:avLst/>
          </a:prstGeom>
          <a:noFill/>
        </p:spPr>
        <p:txBody>
          <a:bodyPr wrap="square" lIns="0" tIns="0" rIns="0" bIns="0" rtlCol="0">
            <a:spAutoFit/>
          </a:bodyPr>
          <a:lstStyle/>
          <a:p>
            <a:pPr algn="r"/>
            <a:fld id="{27692F5A-FC14-4E83-B4CC-18F6C2D780A4}" type="slidenum">
              <a:rPr lang="en-US" sz="450" b="0" spc="17" baseline="0" smtClean="0">
                <a:solidFill>
                  <a:schemeClr val="accent4"/>
                </a:solidFill>
                <a:latin typeface="Lato" panose="020F0502020204030203" pitchFamily="34" charset="0"/>
              </a:rPr>
              <a:pPr algn="r"/>
              <a:t>‹#›</a:t>
            </a:fld>
            <a:endParaRPr lang="en-US" sz="450" b="0" spc="17" baseline="0" dirty="0">
              <a:solidFill>
                <a:schemeClr val="accent4"/>
              </a:solidFill>
              <a:latin typeface="Lato" panose="020F0502020204030203" pitchFamily="34" charset="0"/>
            </a:endParaRPr>
          </a:p>
        </p:txBody>
      </p:sp>
      <p:sp>
        <p:nvSpPr>
          <p:cNvPr id="4" name="Picture Placeholder 3"/>
          <p:cNvSpPr>
            <a:spLocks noGrp="1"/>
          </p:cNvSpPr>
          <p:nvPr>
            <p:ph type="pic" sz="quarter" idx="12"/>
          </p:nvPr>
        </p:nvSpPr>
        <p:spPr>
          <a:xfrm>
            <a:off x="3986216" y="2021683"/>
            <a:ext cx="1216819" cy="2166938"/>
          </a:xfrm>
          <a:prstGeom prst="rect">
            <a:avLst/>
          </a:prstGeom>
        </p:spPr>
        <p:txBody>
          <a:bodyPr/>
          <a:lstStyle>
            <a:lvl1pPr>
              <a:defRPr sz="675">
                <a:solidFill>
                  <a:schemeClr val="accent4"/>
                </a:solidFill>
                <a:latin typeface="Lato" panose="020F0502020204030203" pitchFamily="34" charset="0"/>
              </a:defRPr>
            </a:lvl1pPr>
          </a:lstStyle>
          <a:p>
            <a:r>
              <a:rPr lang="en-US"/>
              <a:t>Click icon to add picture</a:t>
            </a:r>
            <a:endParaRPr lang="en-US" dirty="0"/>
          </a:p>
        </p:txBody>
      </p:sp>
      <p:sp>
        <p:nvSpPr>
          <p:cNvPr id="12" name="Freeform 5">
            <a:hlinkClick r:id="" action="ppaction://hlinkshowjump?jump=nextslide"/>
          </p:cNvPr>
          <p:cNvSpPr>
            <a:spLocks noEditPoints="1"/>
          </p:cNvSpPr>
          <p:nvPr/>
        </p:nvSpPr>
        <p:spPr bwMode="auto">
          <a:xfrm>
            <a:off x="8407431" y="4713318"/>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3" name="Freeform 5">
            <a:hlinkClick r:id="" action="ppaction://hlinkshowjump?jump=previousslide"/>
          </p:cNvPr>
          <p:cNvSpPr>
            <a:spLocks noEditPoints="1"/>
          </p:cNvSpPr>
          <p:nvPr/>
        </p:nvSpPr>
        <p:spPr bwMode="auto">
          <a:xfrm>
            <a:off x="8244100" y="4713318"/>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1" name="TextBox 10"/>
          <p:cNvSpPr txBox="1"/>
          <p:nvPr/>
        </p:nvSpPr>
        <p:spPr>
          <a:xfrm>
            <a:off x="593728" y="4722843"/>
            <a:ext cx="1783555" cy="69250"/>
          </a:xfrm>
          <a:prstGeom prst="rect">
            <a:avLst/>
          </a:prstGeom>
          <a:noFill/>
        </p:spPr>
        <p:txBody>
          <a:bodyPr wrap="square" lIns="0" tIns="0" rIns="0" bIns="0" rtlCol="0">
            <a:spAutoFit/>
          </a:bodyPr>
          <a:lstStyle/>
          <a:p>
            <a:pPr algn="l"/>
            <a:r>
              <a:rPr lang="en-US" sz="450" b="1" spc="17" baseline="0" dirty="0">
                <a:solidFill>
                  <a:schemeClr val="accent3"/>
                </a:solidFill>
                <a:latin typeface="Lato" panose="020F0502020204030203" pitchFamily="34" charset="0"/>
              </a:rPr>
              <a:t>MINDLAYER </a:t>
            </a:r>
            <a:r>
              <a:rPr lang="en-US" sz="450" b="1" spc="17" baseline="0" dirty="0">
                <a:solidFill>
                  <a:schemeClr val="accent2"/>
                </a:solidFill>
                <a:latin typeface="Lato" panose="020F0502020204030203" pitchFamily="34" charset="0"/>
              </a:rPr>
              <a:t>LIMITED</a:t>
            </a:r>
          </a:p>
        </p:txBody>
      </p:sp>
      <p:sp>
        <p:nvSpPr>
          <p:cNvPr id="15" name="TextBox 14"/>
          <p:cNvSpPr txBox="1"/>
          <p:nvPr/>
        </p:nvSpPr>
        <p:spPr>
          <a:xfrm>
            <a:off x="5784112" y="4722843"/>
            <a:ext cx="2057628" cy="69250"/>
          </a:xfrm>
          <a:prstGeom prst="rect">
            <a:avLst/>
          </a:prstGeom>
          <a:noFill/>
        </p:spPr>
        <p:txBody>
          <a:bodyPr wrap="square" lIns="0" tIns="0" rIns="0" bIns="0" rtlCol="0">
            <a:spAutoFit/>
          </a:bodyPr>
          <a:lstStyle/>
          <a:p>
            <a:pPr algn="r"/>
            <a:r>
              <a:rPr lang="en-US" sz="450" b="1" spc="17" baseline="0">
                <a:solidFill>
                  <a:schemeClr val="accent3"/>
                </a:solidFill>
                <a:latin typeface="Lato" panose="020F0502020204030203" pitchFamily="34" charset="0"/>
              </a:rPr>
              <a:t>MINDLAYER </a:t>
            </a:r>
            <a:r>
              <a:rPr lang="en-US" sz="450" b="1" spc="17" baseline="0" dirty="0">
                <a:solidFill>
                  <a:schemeClr val="accent2"/>
                </a:solidFill>
                <a:latin typeface="Lato" panose="020F0502020204030203" pitchFamily="34" charset="0"/>
              </a:rPr>
              <a:t>CONFIDENTIAL</a:t>
            </a:r>
          </a:p>
        </p:txBody>
      </p:sp>
    </p:spTree>
    <p:extLst>
      <p:ext uri="{BB962C8B-B14F-4D97-AF65-F5344CB8AC3E}">
        <p14:creationId xmlns:p14="http://schemas.microsoft.com/office/powerpoint/2010/main" val="1376189452"/>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extLst>
    <p:ext uri="{DCECCB84-F9BA-43D5-87BE-67443E8EF086}">
      <p15:sldGuideLst xmlns:p15="http://schemas.microsoft.com/office/powerpoint/2012/main">
        <p15:guide id="1" orient="horz" pos="2700">
          <p15:clr>
            <a:srgbClr val="FBAE40"/>
          </p15:clr>
        </p15:guide>
        <p15:guide id="2" pos="7179">
          <p15:clr>
            <a:srgbClr val="FBAE40"/>
          </p15:clr>
        </p15:guide>
        <p15:guide id="3" pos="499">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3113503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3290139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1679008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1"/>
            <a:ext cx="8496944" cy="460648"/>
          </a:xfrm>
          <a:prstGeom prst="rect">
            <a:avLst/>
          </a:prstGeom>
        </p:spPr>
        <p:txBody>
          <a:bodyPr anchor="ctr"/>
          <a:lstStyle>
            <a:lvl1pPr marL="0" indent="0">
              <a:buNone/>
              <a:defRPr sz="1500">
                <a:solidFill>
                  <a:schemeClr val="bg1"/>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050">
                <a:solidFill>
                  <a:schemeClr val="bg1"/>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510466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68" b="0" i="0">
                <a:solidFill>
                  <a:schemeClr val="bg1"/>
                </a:solidFill>
                <a:latin typeface="Arial"/>
                <a:cs typeface="Arial"/>
              </a:defRPr>
            </a:lvl1pPr>
          </a:lstStyle>
          <a:p>
            <a:r>
              <a:rPr lang="en-US"/>
              <a:t>Click to edit Master title style</a:t>
            </a:r>
            <a:endParaRPr/>
          </a:p>
        </p:txBody>
      </p:sp>
      <p:sp>
        <p:nvSpPr>
          <p:cNvPr id="3" name="Holder 3"/>
          <p:cNvSpPr>
            <a:spLocks noGrp="1"/>
          </p:cNvSpPr>
          <p:nvPr>
            <p:ph sz="half" idx="2"/>
          </p:nvPr>
        </p:nvSpPr>
        <p:spPr>
          <a:xfrm>
            <a:off x="457200" y="2354992"/>
            <a:ext cx="3977640" cy="1050737"/>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2354992"/>
            <a:ext cx="3977640" cy="1050737"/>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3D0B456-507D-4711-AAFE-D66C1B6B02AC}" type="datetime1">
              <a:rPr lang="en-US" smtClean="0"/>
              <a:t>5/22/2024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76609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3"/>
        <p:cNvGrpSpPr/>
        <p:nvPr/>
      </p:nvGrpSpPr>
      <p:grpSpPr>
        <a:xfrm>
          <a:off x="0" y="0"/>
          <a:ext cx="0" cy="0"/>
          <a:chOff x="0" y="0"/>
          <a:chExt cx="0" cy="0"/>
        </a:xfrm>
      </p:grpSpPr>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extLst>
      <p:ext uri="{BB962C8B-B14F-4D97-AF65-F5344CB8AC3E}">
        <p14:creationId xmlns:p14="http://schemas.microsoft.com/office/powerpoint/2010/main" val="3640823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F98E0-AC44-4BAF-ACA3-7694993F78D4}"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53672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g7917cf8647_0_456"/>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g7917cf8647_0_45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91087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49525" y="445025"/>
            <a:ext cx="83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464100" y="1152475"/>
            <a:ext cx="8520600" cy="3416400"/>
          </a:xfrm>
          <a:prstGeom prst="rect">
            <a:avLst/>
          </a:prstGeom>
        </p:spPr>
        <p:txBody>
          <a:bodyPr spcFirstLastPara="1" wrap="square" lIns="91425" tIns="91425" rIns="91425" bIns="91425" anchor="t" anchorCtr="0">
            <a:noAutofit/>
          </a:bodyPr>
          <a:lstStyle>
            <a:lvl1pPr marL="457189" lvl="0" indent="-342892" rtl="0">
              <a:spcBef>
                <a:spcPts val="0"/>
              </a:spcBef>
              <a:spcAft>
                <a:spcPts val="0"/>
              </a:spcAft>
              <a:buSzPts val="1800"/>
              <a:buChar char="●"/>
              <a:defRPr/>
            </a:lvl1pPr>
            <a:lvl2pPr marL="914378" lvl="1" indent="-317492" rtl="0">
              <a:spcBef>
                <a:spcPts val="1600"/>
              </a:spcBef>
              <a:spcAft>
                <a:spcPts val="0"/>
              </a:spcAft>
              <a:buSzPts val="1400"/>
              <a:buChar char="○"/>
              <a:defRPr/>
            </a:lvl2pPr>
            <a:lvl3pPr marL="1371566" lvl="2" indent="-317492" rtl="0">
              <a:spcBef>
                <a:spcPts val="1600"/>
              </a:spcBef>
              <a:spcAft>
                <a:spcPts val="0"/>
              </a:spcAft>
              <a:buSzPts val="1400"/>
              <a:buChar char="■"/>
              <a:defRPr/>
            </a:lvl3pPr>
            <a:lvl4pPr marL="1828754" lvl="3" indent="-317492" rtl="0">
              <a:spcBef>
                <a:spcPts val="1600"/>
              </a:spcBef>
              <a:spcAft>
                <a:spcPts val="0"/>
              </a:spcAft>
              <a:buSzPts val="1400"/>
              <a:buChar char="●"/>
              <a:defRPr/>
            </a:lvl4pPr>
            <a:lvl5pPr marL="2285943" lvl="4" indent="-317492" rtl="0">
              <a:spcBef>
                <a:spcPts val="1600"/>
              </a:spcBef>
              <a:spcAft>
                <a:spcPts val="0"/>
              </a:spcAft>
              <a:buSzPts val="1400"/>
              <a:buChar char="○"/>
              <a:defRPr/>
            </a:lvl5pPr>
            <a:lvl6pPr marL="2743132" lvl="5" indent="-317492" rtl="0">
              <a:spcBef>
                <a:spcPts val="1600"/>
              </a:spcBef>
              <a:spcAft>
                <a:spcPts val="0"/>
              </a:spcAft>
              <a:buSzPts val="1400"/>
              <a:buChar char="■"/>
              <a:defRPr/>
            </a:lvl6pPr>
            <a:lvl7pPr marL="3200320" lvl="6" indent="-317492" rtl="0">
              <a:spcBef>
                <a:spcPts val="1600"/>
              </a:spcBef>
              <a:spcAft>
                <a:spcPts val="0"/>
              </a:spcAft>
              <a:buSzPts val="1400"/>
              <a:buChar char="●"/>
              <a:defRPr/>
            </a:lvl7pPr>
            <a:lvl8pPr marL="3657509" lvl="7" indent="-317492" rtl="0">
              <a:spcBef>
                <a:spcPts val="1600"/>
              </a:spcBef>
              <a:spcAft>
                <a:spcPts val="0"/>
              </a:spcAft>
              <a:buSzPts val="1400"/>
              <a:buChar char="○"/>
              <a:defRPr/>
            </a:lvl8pPr>
            <a:lvl9pPr marL="4114697" lvl="8" indent="-317492" rtl="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551608" y="44683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629250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nchor="b"/>
          <a:lstStyle>
            <a:lvl1pPr>
              <a:defRPr sz="405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nchor="t">
            <a:normAutofit/>
          </a:bodyPr>
          <a:lstStyle>
            <a:lvl1pPr marL="0" indent="0" algn="ctr">
              <a:buNone/>
              <a:defRPr sz="21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7506E1-150A-4FCA-B96E-0DB2B323DC19}" type="datetime1">
              <a:rPr lang="en-US" altLang="en-US" smtClean="0"/>
              <a:t>5/22/2024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E5D5114-AE07-47D5-9E95-33CDE182DA07}" type="slidenum">
              <a:rPr lang="en-US" altLang="en-US" smtClean="0"/>
              <a:pPr/>
              <a:t>‹#›</a:t>
            </a:fld>
            <a:endParaRPr lang="en-US" altLang="en-US"/>
          </a:p>
        </p:txBody>
      </p:sp>
    </p:spTree>
    <p:extLst>
      <p:ext uri="{BB962C8B-B14F-4D97-AF65-F5344CB8AC3E}">
        <p14:creationId xmlns:p14="http://schemas.microsoft.com/office/powerpoint/2010/main" val="2197850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794FCA-E40C-417D-973D-1CF75076804A}" type="datetime1">
              <a:rPr lang="en-US" altLang="en-US" smtClean="0"/>
              <a:t>5/22/2024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D2FE00E-D362-429C-8A63-A47EC5161A8B}" type="slidenum">
              <a:rPr lang="en-US" altLang="en-US" smtClean="0"/>
              <a:pPr/>
              <a:t>‹#›</a:t>
            </a:fld>
            <a:endParaRPr lang="en-US" altLang="en-US"/>
          </a:p>
        </p:txBody>
      </p:sp>
    </p:spTree>
    <p:extLst>
      <p:ext uri="{BB962C8B-B14F-4D97-AF65-F5344CB8AC3E}">
        <p14:creationId xmlns:p14="http://schemas.microsoft.com/office/powerpoint/2010/main" val="502563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bg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0F57B-B2C4-42CE-B045-B10371BDF7C8}" type="datetime1">
              <a:rPr lang="en-US" altLang="en-US" smtClean="0"/>
              <a:t>5/22/2024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9C36923-461D-432E-936A-2D684328D8F4}" type="slidenum">
              <a:rPr lang="en-US" altLang="en-US" smtClean="0"/>
              <a:pPr/>
              <a:t>‹#›</a:t>
            </a:fld>
            <a:endParaRPr lang="en-US" altLang="en-US"/>
          </a:p>
        </p:txBody>
      </p:sp>
    </p:spTree>
    <p:extLst>
      <p:ext uri="{BB962C8B-B14F-4D97-AF65-F5344CB8AC3E}">
        <p14:creationId xmlns:p14="http://schemas.microsoft.com/office/powerpoint/2010/main" val="3900111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B6BA3-C25F-4B73-9941-7B0ABAD594E4}" type="datetime1">
              <a:rPr lang="en-US" altLang="en-US" smtClean="0"/>
              <a:t>5/22/2024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0F80574-5956-4A1C-BD7F-BD37D5F8E1DF}" type="slidenum">
              <a:rPr lang="en-US" altLang="en-US" smtClean="0"/>
              <a:pPr/>
              <a:t>‹#›</a:t>
            </a:fld>
            <a:endParaRPr lang="en-US" altLang="en-US"/>
          </a:p>
        </p:txBody>
      </p:sp>
    </p:spTree>
    <p:extLst>
      <p:ext uri="{BB962C8B-B14F-4D97-AF65-F5344CB8AC3E}">
        <p14:creationId xmlns:p14="http://schemas.microsoft.com/office/powerpoint/2010/main" val="6132545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t"/>
          <a:lstStyle>
            <a:lvl1pPr marL="0" inden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t"/>
          <a:lstStyle>
            <a:lvl1pPr marL="0" inden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355B0-EDF5-40E0-8C46-AC28E58CBB47}" type="datetime1">
              <a:rPr lang="en-US" altLang="en-US" smtClean="0"/>
              <a:t>5/22/2024</a:t>
            </a:fld>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0B1837C4-CD59-44C0-8181-F3D0152CFC6A}" type="slidenum">
              <a:rPr lang="en-US" altLang="en-US" smtClean="0"/>
              <a:pPr/>
              <a:t>‹#›</a:t>
            </a:fld>
            <a:endParaRPr lang="en-US" altLang="en-US"/>
          </a:p>
        </p:txBody>
      </p:sp>
    </p:spTree>
    <p:extLst>
      <p:ext uri="{BB962C8B-B14F-4D97-AF65-F5344CB8AC3E}">
        <p14:creationId xmlns:p14="http://schemas.microsoft.com/office/powerpoint/2010/main" val="407713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02A4D5-626C-4F0D-9D80-C4833E9BEADD}" type="datetime1">
              <a:rPr lang="en-US" altLang="en-US" smtClean="0"/>
              <a:t>5/22/2024</a:t>
            </a:fld>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EF64389D-60D0-4128-8F85-CEFB7282DE85}" type="slidenum">
              <a:rPr lang="en-US" altLang="en-US" smtClean="0"/>
              <a:pPr/>
              <a:t>‹#›</a:t>
            </a:fld>
            <a:endParaRPr lang="en-US" altLang="en-US"/>
          </a:p>
        </p:txBody>
      </p:sp>
    </p:spTree>
    <p:extLst>
      <p:ext uri="{BB962C8B-B14F-4D97-AF65-F5344CB8AC3E}">
        <p14:creationId xmlns:p14="http://schemas.microsoft.com/office/powerpoint/2010/main" val="3832340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7CC76-A068-4642-AC56-C8C2DB3C56F6}" type="datetime1">
              <a:rPr lang="en-US" altLang="en-US" smtClean="0"/>
              <a:t>5/22/2024</a:t>
            </a:fld>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0A69361-CC16-483A-BBE4-FE2BA4AC022A}" type="slidenum">
              <a:rPr lang="en-US" altLang="en-US" smtClean="0"/>
              <a:pPr/>
              <a:t>‹#›</a:t>
            </a:fld>
            <a:endParaRPr lang="en-US" altLang="en-US"/>
          </a:p>
        </p:txBody>
      </p:sp>
    </p:spTree>
    <p:extLst>
      <p:ext uri="{BB962C8B-B14F-4D97-AF65-F5344CB8AC3E}">
        <p14:creationId xmlns:p14="http://schemas.microsoft.com/office/powerpoint/2010/main" val="1359130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E226C0B-84F3-4834-965A-53D1DFD5E3FD}" type="datetime1">
              <a:rPr lang="en-US" altLang="en-US" smtClean="0"/>
              <a:t>5/22/2024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F18DA77-2FBE-47E4-9189-72C0912C85AF}" type="slidenum">
              <a:rPr lang="en-US" altLang="en-US" smtClean="0"/>
              <a:pPr/>
              <a:t>‹#›</a:t>
            </a:fld>
            <a:endParaRPr lang="en-US" altLang="en-US"/>
          </a:p>
        </p:txBody>
      </p:sp>
    </p:spTree>
    <p:extLst>
      <p:ext uri="{BB962C8B-B14F-4D97-AF65-F5344CB8AC3E}">
        <p14:creationId xmlns:p14="http://schemas.microsoft.com/office/powerpoint/2010/main" val="357797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bg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DD8DA-86F2-4F6C-9886-C0BF56E785EF}" type="datetime1">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849297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bg1"/>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nchor="t"/>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3B64539-00E1-4C88-B2B9-1DE70443593A}" type="datetime1">
              <a:rPr lang="en-US" altLang="en-US" smtClean="0"/>
              <a:t>5/22/2024</a:t>
            </a:fld>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B7DB63D-8150-4ADA-AAD8-C80EADAE71FB}" type="slidenum">
              <a:rPr lang="en-US" altLang="en-US" smtClean="0"/>
              <a:pPr/>
              <a:t>‹#›</a:t>
            </a:fld>
            <a:endParaRPr lang="en-US" altLang="en-US"/>
          </a:p>
        </p:txBody>
      </p:sp>
    </p:spTree>
    <p:extLst>
      <p:ext uri="{BB962C8B-B14F-4D97-AF65-F5344CB8AC3E}">
        <p14:creationId xmlns:p14="http://schemas.microsoft.com/office/powerpoint/2010/main" val="445447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2B585-A44A-4640-98CC-63576B069B0E}" type="datetime1">
              <a:rPr lang="en-US" altLang="en-US" smtClean="0"/>
              <a:t>5/22/2024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6097FEF-1B92-4596-A87B-9801DF7BDC34}" type="slidenum">
              <a:rPr lang="en-US" altLang="en-US" smtClean="0"/>
              <a:pPr/>
              <a:t>‹#›</a:t>
            </a:fld>
            <a:endParaRPr lang="en-US" altLang="en-US"/>
          </a:p>
        </p:txBody>
      </p:sp>
    </p:spTree>
    <p:extLst>
      <p:ext uri="{BB962C8B-B14F-4D97-AF65-F5344CB8AC3E}">
        <p14:creationId xmlns:p14="http://schemas.microsoft.com/office/powerpoint/2010/main" val="6266958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lvl1pPr>
              <a:defRPr>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205979"/>
            <a:ext cx="6019800" cy="4388644"/>
          </a:xfrm>
        </p:spPr>
        <p:txBody>
          <a:bodyPr vert="eaVert" ancho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C7C040-34F6-4D01-A3BF-7FE501E9EE12}" type="datetime1">
              <a:rPr lang="en-US" altLang="en-US" smtClean="0"/>
              <a:t>5/22/2024</a:t>
            </a:fld>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9A93580-A05D-4DC4-83F6-9DAE8C9D5DD6}" type="slidenum">
              <a:rPr lang="en-US" altLang="en-US" smtClean="0"/>
              <a:pPr/>
              <a:t>‹#›</a:t>
            </a:fld>
            <a:endParaRPr lang="en-US" altLang="en-US"/>
          </a:p>
        </p:txBody>
      </p:sp>
    </p:spTree>
    <p:extLst>
      <p:ext uri="{BB962C8B-B14F-4D97-AF65-F5344CB8AC3E}">
        <p14:creationId xmlns:p14="http://schemas.microsoft.com/office/powerpoint/2010/main" val="2829784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Break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a:lstStyle>
            <a:lvl1pPr>
              <a:defRPr>
                <a:solidFill>
                  <a:schemeClr val="accent4"/>
                </a:solidFill>
                <a:latin typeface="Lato" panose="020F0502020204030203" pitchFamily="34" charset="0"/>
              </a:defRPr>
            </a:lvl1pPr>
          </a:lstStyle>
          <a:p>
            <a:r>
              <a:rPr lang="en-US"/>
              <a:t>Click icon to add picture</a:t>
            </a:r>
          </a:p>
        </p:txBody>
      </p:sp>
    </p:spTree>
    <p:extLst>
      <p:ext uri="{BB962C8B-B14F-4D97-AF65-F5344CB8AC3E}">
        <p14:creationId xmlns:p14="http://schemas.microsoft.com/office/powerpoint/2010/main" val="1129185373"/>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iPhone Portfolio Showcase at Center">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84203" y="575842"/>
            <a:ext cx="7953374" cy="383260"/>
          </a:xfrm>
          <a:prstGeom prst="rect">
            <a:avLst/>
          </a:prstGeom>
        </p:spPr>
        <p:txBody>
          <a:bodyPr lIns="0" tIns="0" rIns="0" bIns="0"/>
          <a:lstStyle>
            <a:lvl1pPr marL="0" indent="0" algn="l">
              <a:lnSpc>
                <a:spcPct val="100000"/>
              </a:lnSpc>
              <a:spcBef>
                <a:spcPts val="0"/>
              </a:spcBef>
              <a:buNone/>
              <a:defRPr sz="1238" b="0" cap="all" spc="28" baseline="0">
                <a:solidFill>
                  <a:schemeClr val="accent1"/>
                </a:solidFill>
                <a:latin typeface="Lato Black" panose="020F0A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sp>
        <p:nvSpPr>
          <p:cNvPr id="3" name="Text Placeholder 9"/>
          <p:cNvSpPr>
            <a:spLocks noGrp="1"/>
          </p:cNvSpPr>
          <p:nvPr>
            <p:ph type="body" sz="quarter" idx="11"/>
          </p:nvPr>
        </p:nvSpPr>
        <p:spPr>
          <a:xfrm>
            <a:off x="593725" y="959103"/>
            <a:ext cx="7953374" cy="141344"/>
          </a:xfrm>
          <a:prstGeom prst="rect">
            <a:avLst/>
          </a:prstGeom>
        </p:spPr>
        <p:txBody>
          <a:bodyPr lIns="0" tIns="0" rIns="0" bIns="0"/>
          <a:lstStyle>
            <a:lvl1pPr marL="0" indent="0" algn="l">
              <a:lnSpc>
                <a:spcPts val="675"/>
              </a:lnSpc>
              <a:spcBef>
                <a:spcPts val="0"/>
              </a:spcBef>
              <a:buNone/>
              <a:defRPr sz="506" b="0" cap="none" spc="0" baseline="0">
                <a:solidFill>
                  <a:schemeClr val="accent4"/>
                </a:solidFill>
                <a:latin typeface="Lato" panose="020F0502020204030203" pitchFamily="34" charset="0"/>
                <a:ea typeface="Roboto" panose="02000000000000000000" pitchFamily="2" charset="0"/>
                <a:cs typeface="Open Sans" panose="020B0606030504020204" pitchFamily="34" charset="0"/>
              </a:defRPr>
            </a:lvl1pPr>
          </a:lstStyle>
          <a:p>
            <a:pPr lvl="0"/>
            <a:r>
              <a:rPr lang="en-US"/>
              <a:t>Click to edit Master text styles</a:t>
            </a:r>
          </a:p>
        </p:txBody>
      </p:sp>
      <p:cxnSp>
        <p:nvCxnSpPr>
          <p:cNvPr id="5" name="Straight Connector 4"/>
          <p:cNvCxnSpPr/>
          <p:nvPr/>
        </p:nvCxnSpPr>
        <p:spPr>
          <a:xfrm>
            <a:off x="593725" y="492067"/>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39425" y="4722843"/>
            <a:ext cx="206993" cy="69250"/>
          </a:xfrm>
          <a:prstGeom prst="rect">
            <a:avLst/>
          </a:prstGeom>
          <a:noFill/>
        </p:spPr>
        <p:txBody>
          <a:bodyPr wrap="square" lIns="0" tIns="0" rIns="0" bIns="0" rtlCol="0">
            <a:spAutoFit/>
          </a:bodyPr>
          <a:lstStyle/>
          <a:p>
            <a:pPr algn="r"/>
            <a:fld id="{27692F5A-FC14-4E83-B4CC-18F6C2D780A4}" type="slidenum">
              <a:rPr lang="en-US" sz="450" b="0" spc="17" baseline="0" smtClean="0">
                <a:solidFill>
                  <a:schemeClr val="accent4"/>
                </a:solidFill>
                <a:latin typeface="Lato" panose="020F0502020204030203" pitchFamily="34" charset="0"/>
              </a:rPr>
              <a:pPr algn="r"/>
              <a:t>‹#›</a:t>
            </a:fld>
            <a:endParaRPr lang="en-US" sz="450" b="0" spc="17" baseline="0" dirty="0">
              <a:solidFill>
                <a:schemeClr val="accent4"/>
              </a:solidFill>
              <a:latin typeface="Lato" panose="020F0502020204030203" pitchFamily="34" charset="0"/>
            </a:endParaRPr>
          </a:p>
        </p:txBody>
      </p:sp>
      <p:sp>
        <p:nvSpPr>
          <p:cNvPr id="4" name="Picture Placeholder 3"/>
          <p:cNvSpPr>
            <a:spLocks noGrp="1"/>
          </p:cNvSpPr>
          <p:nvPr>
            <p:ph type="pic" sz="quarter" idx="12"/>
          </p:nvPr>
        </p:nvSpPr>
        <p:spPr>
          <a:xfrm>
            <a:off x="3986216" y="2021683"/>
            <a:ext cx="1216819" cy="2166938"/>
          </a:xfrm>
          <a:prstGeom prst="rect">
            <a:avLst/>
          </a:prstGeom>
        </p:spPr>
        <p:txBody>
          <a:bodyPr/>
          <a:lstStyle>
            <a:lvl1pPr>
              <a:defRPr sz="675">
                <a:solidFill>
                  <a:schemeClr val="accent4"/>
                </a:solidFill>
                <a:latin typeface="Lato" panose="020F0502020204030203" pitchFamily="34" charset="0"/>
              </a:defRPr>
            </a:lvl1pPr>
          </a:lstStyle>
          <a:p>
            <a:r>
              <a:rPr lang="en-US"/>
              <a:t>Click icon to add picture</a:t>
            </a:r>
            <a:endParaRPr lang="en-US" dirty="0"/>
          </a:p>
        </p:txBody>
      </p:sp>
      <p:sp>
        <p:nvSpPr>
          <p:cNvPr id="12" name="Freeform 5">
            <a:hlinkClick r:id="" action="ppaction://hlinkshowjump?jump=nextslide"/>
          </p:cNvPr>
          <p:cNvSpPr>
            <a:spLocks noEditPoints="1"/>
          </p:cNvSpPr>
          <p:nvPr/>
        </p:nvSpPr>
        <p:spPr bwMode="auto">
          <a:xfrm>
            <a:off x="8407431" y="4713318"/>
            <a:ext cx="141259" cy="141259"/>
          </a:xfrm>
          <a:custGeom>
            <a:avLst/>
            <a:gdLst>
              <a:gd name="T0" fmla="*/ 883 w 2350"/>
              <a:gd name="T1" fmla="*/ 679 h 2350"/>
              <a:gd name="T2" fmla="*/ 1338 w 2350"/>
              <a:gd name="T3" fmla="*/ 1175 h 2350"/>
              <a:gd name="T4" fmla="*/ 883 w 2350"/>
              <a:gd name="T5" fmla="*/ 1671 h 2350"/>
              <a:gd name="T6" fmla="*/ 883 w 2350"/>
              <a:gd name="T7" fmla="*/ 1813 h 2350"/>
              <a:gd name="T8" fmla="*/ 1023 w 2350"/>
              <a:gd name="T9" fmla="*/ 1813 h 2350"/>
              <a:gd name="T10" fmla="*/ 1579 w 2350"/>
              <a:gd name="T11" fmla="*/ 1246 h 2350"/>
              <a:gd name="T12" fmla="*/ 1579 w 2350"/>
              <a:gd name="T13" fmla="*/ 1104 h 2350"/>
              <a:gd name="T14" fmla="*/ 1023 w 2350"/>
              <a:gd name="T15" fmla="*/ 537 h 2350"/>
              <a:gd name="T16" fmla="*/ 883 w 2350"/>
              <a:gd name="T17" fmla="*/ 537 h 2350"/>
              <a:gd name="T18" fmla="*/ 883 w 2350"/>
              <a:gd name="T19" fmla="*/ 679 h 2350"/>
              <a:gd name="T20" fmla="*/ 0 w 2350"/>
              <a:gd name="T21" fmla="*/ 1175 h 2350"/>
              <a:gd name="T22" fmla="*/ 1175 w 2350"/>
              <a:gd name="T23" fmla="*/ 2350 h 2350"/>
              <a:gd name="T24" fmla="*/ 2350 w 2350"/>
              <a:gd name="T25" fmla="*/ 1175 h 2350"/>
              <a:gd name="T26" fmla="*/ 1175 w 2350"/>
              <a:gd name="T27" fmla="*/ 0 h 2350"/>
              <a:gd name="T28" fmla="*/ 0 w 2350"/>
              <a:gd name="T29" fmla="*/ 1175 h 2350"/>
              <a:gd name="T30" fmla="*/ 2198 w 2350"/>
              <a:gd name="T31" fmla="*/ 1175 h 2350"/>
              <a:gd name="T32" fmla="*/ 1175 w 2350"/>
              <a:gd name="T33" fmla="*/ 2198 h 2350"/>
              <a:gd name="T34" fmla="*/ 152 w 2350"/>
              <a:gd name="T35" fmla="*/ 1175 h 2350"/>
              <a:gd name="T36" fmla="*/ 1175 w 2350"/>
              <a:gd name="T37" fmla="*/ 152 h 2350"/>
              <a:gd name="T38" fmla="*/ 2198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883" y="679"/>
                </a:moveTo>
                <a:cubicBezTo>
                  <a:pt x="1338" y="1175"/>
                  <a:pt x="1338" y="1175"/>
                  <a:pt x="1338" y="1175"/>
                </a:cubicBezTo>
                <a:cubicBezTo>
                  <a:pt x="883" y="1671"/>
                  <a:pt x="883" y="1671"/>
                  <a:pt x="883" y="1671"/>
                </a:cubicBezTo>
                <a:cubicBezTo>
                  <a:pt x="844" y="1710"/>
                  <a:pt x="844" y="1774"/>
                  <a:pt x="883" y="1813"/>
                </a:cubicBezTo>
                <a:cubicBezTo>
                  <a:pt x="922" y="1852"/>
                  <a:pt x="985" y="1852"/>
                  <a:pt x="1023" y="1813"/>
                </a:cubicBezTo>
                <a:cubicBezTo>
                  <a:pt x="1579" y="1246"/>
                  <a:pt x="1579" y="1246"/>
                  <a:pt x="1579" y="1246"/>
                </a:cubicBezTo>
                <a:cubicBezTo>
                  <a:pt x="1618" y="1207"/>
                  <a:pt x="1618" y="1143"/>
                  <a:pt x="1579" y="1104"/>
                </a:cubicBezTo>
                <a:cubicBezTo>
                  <a:pt x="1023" y="537"/>
                  <a:pt x="1023" y="537"/>
                  <a:pt x="1023" y="537"/>
                </a:cubicBezTo>
                <a:cubicBezTo>
                  <a:pt x="985" y="498"/>
                  <a:pt x="922" y="498"/>
                  <a:pt x="883" y="537"/>
                </a:cubicBezTo>
                <a:cubicBezTo>
                  <a:pt x="844" y="576"/>
                  <a:pt x="844" y="640"/>
                  <a:pt x="883" y="679"/>
                </a:cubicBezTo>
                <a:close/>
                <a:moveTo>
                  <a:pt x="0" y="1175"/>
                </a:moveTo>
                <a:cubicBezTo>
                  <a:pt x="0" y="1824"/>
                  <a:pt x="526" y="2350"/>
                  <a:pt x="1175" y="2350"/>
                </a:cubicBezTo>
                <a:cubicBezTo>
                  <a:pt x="1824" y="2350"/>
                  <a:pt x="2350" y="1824"/>
                  <a:pt x="2350" y="1175"/>
                </a:cubicBezTo>
                <a:cubicBezTo>
                  <a:pt x="2350" y="526"/>
                  <a:pt x="1824" y="0"/>
                  <a:pt x="1175" y="0"/>
                </a:cubicBezTo>
                <a:cubicBezTo>
                  <a:pt x="526" y="0"/>
                  <a:pt x="0" y="526"/>
                  <a:pt x="0" y="1175"/>
                </a:cubicBezTo>
                <a:close/>
                <a:moveTo>
                  <a:pt x="2198" y="1175"/>
                </a:moveTo>
                <a:cubicBezTo>
                  <a:pt x="2198" y="1740"/>
                  <a:pt x="1740" y="2198"/>
                  <a:pt x="1175" y="2198"/>
                </a:cubicBezTo>
                <a:cubicBezTo>
                  <a:pt x="610" y="2198"/>
                  <a:pt x="152" y="1740"/>
                  <a:pt x="152" y="1175"/>
                </a:cubicBezTo>
                <a:cubicBezTo>
                  <a:pt x="152" y="610"/>
                  <a:pt x="610" y="152"/>
                  <a:pt x="1175" y="152"/>
                </a:cubicBezTo>
                <a:cubicBezTo>
                  <a:pt x="1740" y="152"/>
                  <a:pt x="2198" y="610"/>
                  <a:pt x="2198" y="1175"/>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3" name="Freeform 5">
            <a:hlinkClick r:id="" action="ppaction://hlinkshowjump?jump=previousslide"/>
          </p:cNvPr>
          <p:cNvSpPr>
            <a:spLocks noEditPoints="1"/>
          </p:cNvSpPr>
          <p:nvPr/>
        </p:nvSpPr>
        <p:spPr bwMode="auto">
          <a:xfrm>
            <a:off x="8244100" y="4713318"/>
            <a:ext cx="141259" cy="141259"/>
          </a:xfrm>
          <a:custGeom>
            <a:avLst/>
            <a:gdLst>
              <a:gd name="T0" fmla="*/ 1467 w 2350"/>
              <a:gd name="T1" fmla="*/ 1671 h 2350"/>
              <a:gd name="T2" fmla="*/ 1012 w 2350"/>
              <a:gd name="T3" fmla="*/ 1175 h 2350"/>
              <a:gd name="T4" fmla="*/ 1467 w 2350"/>
              <a:gd name="T5" fmla="*/ 679 h 2350"/>
              <a:gd name="T6" fmla="*/ 1467 w 2350"/>
              <a:gd name="T7" fmla="*/ 537 h 2350"/>
              <a:gd name="T8" fmla="*/ 1327 w 2350"/>
              <a:gd name="T9" fmla="*/ 537 h 2350"/>
              <a:gd name="T10" fmla="*/ 771 w 2350"/>
              <a:gd name="T11" fmla="*/ 1104 h 2350"/>
              <a:gd name="T12" fmla="*/ 771 w 2350"/>
              <a:gd name="T13" fmla="*/ 1246 h 2350"/>
              <a:gd name="T14" fmla="*/ 1327 w 2350"/>
              <a:gd name="T15" fmla="*/ 1813 h 2350"/>
              <a:gd name="T16" fmla="*/ 1467 w 2350"/>
              <a:gd name="T17" fmla="*/ 1813 h 2350"/>
              <a:gd name="T18" fmla="*/ 1467 w 2350"/>
              <a:gd name="T19" fmla="*/ 1671 h 2350"/>
              <a:gd name="T20" fmla="*/ 2350 w 2350"/>
              <a:gd name="T21" fmla="*/ 1175 h 2350"/>
              <a:gd name="T22" fmla="*/ 1175 w 2350"/>
              <a:gd name="T23" fmla="*/ 0 h 2350"/>
              <a:gd name="T24" fmla="*/ 0 w 2350"/>
              <a:gd name="T25" fmla="*/ 1175 h 2350"/>
              <a:gd name="T26" fmla="*/ 1175 w 2350"/>
              <a:gd name="T27" fmla="*/ 2350 h 2350"/>
              <a:gd name="T28" fmla="*/ 2350 w 2350"/>
              <a:gd name="T29" fmla="*/ 1175 h 2350"/>
              <a:gd name="T30" fmla="*/ 152 w 2350"/>
              <a:gd name="T31" fmla="*/ 1175 h 2350"/>
              <a:gd name="T32" fmla="*/ 1175 w 2350"/>
              <a:gd name="T33" fmla="*/ 152 h 2350"/>
              <a:gd name="T34" fmla="*/ 2198 w 2350"/>
              <a:gd name="T35" fmla="*/ 1175 h 2350"/>
              <a:gd name="T36" fmla="*/ 1175 w 2350"/>
              <a:gd name="T37" fmla="*/ 2198 h 2350"/>
              <a:gd name="T38" fmla="*/ 152 w 2350"/>
              <a:gd name="T39" fmla="*/ 1175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50" h="2350">
                <a:moveTo>
                  <a:pt x="1467" y="1671"/>
                </a:moveTo>
                <a:cubicBezTo>
                  <a:pt x="1012" y="1175"/>
                  <a:pt x="1012" y="1175"/>
                  <a:pt x="1012" y="1175"/>
                </a:cubicBezTo>
                <a:cubicBezTo>
                  <a:pt x="1467" y="679"/>
                  <a:pt x="1467" y="679"/>
                  <a:pt x="1467" y="679"/>
                </a:cubicBezTo>
                <a:cubicBezTo>
                  <a:pt x="1506" y="640"/>
                  <a:pt x="1506" y="576"/>
                  <a:pt x="1467" y="537"/>
                </a:cubicBezTo>
                <a:cubicBezTo>
                  <a:pt x="1428" y="498"/>
                  <a:pt x="1365" y="498"/>
                  <a:pt x="1327" y="537"/>
                </a:cubicBezTo>
                <a:cubicBezTo>
                  <a:pt x="771" y="1104"/>
                  <a:pt x="771" y="1104"/>
                  <a:pt x="771" y="1104"/>
                </a:cubicBezTo>
                <a:cubicBezTo>
                  <a:pt x="732" y="1143"/>
                  <a:pt x="732" y="1207"/>
                  <a:pt x="771" y="1246"/>
                </a:cubicBezTo>
                <a:cubicBezTo>
                  <a:pt x="1327" y="1813"/>
                  <a:pt x="1327" y="1813"/>
                  <a:pt x="1327" y="1813"/>
                </a:cubicBezTo>
                <a:cubicBezTo>
                  <a:pt x="1365" y="1852"/>
                  <a:pt x="1428" y="1852"/>
                  <a:pt x="1467" y="1813"/>
                </a:cubicBezTo>
                <a:cubicBezTo>
                  <a:pt x="1506" y="1774"/>
                  <a:pt x="1506" y="1710"/>
                  <a:pt x="1467" y="1671"/>
                </a:cubicBezTo>
                <a:close/>
                <a:moveTo>
                  <a:pt x="2350" y="1175"/>
                </a:moveTo>
                <a:cubicBezTo>
                  <a:pt x="2350" y="526"/>
                  <a:pt x="1824" y="0"/>
                  <a:pt x="1175" y="0"/>
                </a:cubicBezTo>
                <a:cubicBezTo>
                  <a:pt x="526" y="0"/>
                  <a:pt x="0" y="526"/>
                  <a:pt x="0" y="1175"/>
                </a:cubicBezTo>
                <a:cubicBezTo>
                  <a:pt x="0" y="1824"/>
                  <a:pt x="526" y="2350"/>
                  <a:pt x="1175" y="2350"/>
                </a:cubicBezTo>
                <a:cubicBezTo>
                  <a:pt x="1824" y="2350"/>
                  <a:pt x="2350" y="1824"/>
                  <a:pt x="2350" y="1175"/>
                </a:cubicBezTo>
                <a:close/>
                <a:moveTo>
                  <a:pt x="152" y="1175"/>
                </a:moveTo>
                <a:cubicBezTo>
                  <a:pt x="152" y="610"/>
                  <a:pt x="610" y="152"/>
                  <a:pt x="1175" y="152"/>
                </a:cubicBezTo>
                <a:cubicBezTo>
                  <a:pt x="1740" y="152"/>
                  <a:pt x="2198" y="610"/>
                  <a:pt x="2198" y="1175"/>
                </a:cubicBezTo>
                <a:cubicBezTo>
                  <a:pt x="2198" y="1740"/>
                  <a:pt x="1740" y="2198"/>
                  <a:pt x="1175" y="2198"/>
                </a:cubicBezTo>
                <a:cubicBezTo>
                  <a:pt x="610" y="2198"/>
                  <a:pt x="152" y="1740"/>
                  <a:pt x="152" y="1175"/>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1013"/>
          </a:p>
        </p:txBody>
      </p:sp>
      <p:sp>
        <p:nvSpPr>
          <p:cNvPr id="11" name="TextBox 10"/>
          <p:cNvSpPr txBox="1"/>
          <p:nvPr/>
        </p:nvSpPr>
        <p:spPr>
          <a:xfrm>
            <a:off x="593728" y="4722843"/>
            <a:ext cx="1783555" cy="69250"/>
          </a:xfrm>
          <a:prstGeom prst="rect">
            <a:avLst/>
          </a:prstGeom>
          <a:noFill/>
        </p:spPr>
        <p:txBody>
          <a:bodyPr wrap="square" lIns="0" tIns="0" rIns="0" bIns="0" rtlCol="0">
            <a:spAutoFit/>
          </a:bodyPr>
          <a:lstStyle/>
          <a:p>
            <a:pPr algn="l"/>
            <a:r>
              <a:rPr lang="en-US" sz="450" b="1" spc="17" baseline="0" dirty="0">
                <a:solidFill>
                  <a:schemeClr val="accent3"/>
                </a:solidFill>
                <a:latin typeface="Lato" panose="020F0502020204030203" pitchFamily="34" charset="0"/>
              </a:rPr>
              <a:t>MINDLAYER </a:t>
            </a:r>
            <a:r>
              <a:rPr lang="en-US" sz="450" b="1" spc="17" baseline="0" dirty="0">
                <a:solidFill>
                  <a:schemeClr val="accent2"/>
                </a:solidFill>
                <a:latin typeface="Lato" panose="020F0502020204030203" pitchFamily="34" charset="0"/>
              </a:rPr>
              <a:t>LIMITED</a:t>
            </a:r>
          </a:p>
        </p:txBody>
      </p:sp>
      <p:sp>
        <p:nvSpPr>
          <p:cNvPr id="15" name="TextBox 14"/>
          <p:cNvSpPr txBox="1"/>
          <p:nvPr/>
        </p:nvSpPr>
        <p:spPr>
          <a:xfrm>
            <a:off x="5784112" y="4722843"/>
            <a:ext cx="2057628" cy="69250"/>
          </a:xfrm>
          <a:prstGeom prst="rect">
            <a:avLst/>
          </a:prstGeom>
          <a:noFill/>
        </p:spPr>
        <p:txBody>
          <a:bodyPr wrap="square" lIns="0" tIns="0" rIns="0" bIns="0" rtlCol="0">
            <a:spAutoFit/>
          </a:bodyPr>
          <a:lstStyle/>
          <a:p>
            <a:pPr algn="r"/>
            <a:r>
              <a:rPr lang="en-US" sz="450" b="1" spc="17" baseline="0">
                <a:solidFill>
                  <a:schemeClr val="accent3"/>
                </a:solidFill>
                <a:latin typeface="Lato" panose="020F0502020204030203" pitchFamily="34" charset="0"/>
              </a:rPr>
              <a:t>MINDLAYER </a:t>
            </a:r>
            <a:r>
              <a:rPr lang="en-US" sz="450" b="1" spc="17" baseline="0" dirty="0">
                <a:solidFill>
                  <a:schemeClr val="accent2"/>
                </a:solidFill>
                <a:latin typeface="Lato" panose="020F0502020204030203" pitchFamily="34" charset="0"/>
              </a:rPr>
              <a:t>CONFIDENTIAL</a:t>
            </a:r>
          </a:p>
        </p:txBody>
      </p:sp>
    </p:spTree>
    <p:extLst>
      <p:ext uri="{BB962C8B-B14F-4D97-AF65-F5344CB8AC3E}">
        <p14:creationId xmlns:p14="http://schemas.microsoft.com/office/powerpoint/2010/main" val="1721107315"/>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extLst>
    <p:ext uri="{DCECCB84-F9BA-43D5-87BE-67443E8EF086}">
      <p15:sldGuideLst xmlns:p15="http://schemas.microsoft.com/office/powerpoint/2012/main">
        <p15:guide id="1" orient="horz" pos="2700">
          <p15:clr>
            <a:srgbClr val="FBAE40"/>
          </p15:clr>
        </p15:guide>
        <p15:guide id="2" pos="7179">
          <p15:clr>
            <a:srgbClr val="FBAE40"/>
          </p15:clr>
        </p15:guide>
        <p15:guide id="3" pos="499">
          <p15:clr>
            <a:srgbClr val="FBAE40"/>
          </p15:clr>
        </p15:guide>
        <p15:guide id="4" orient="horz" pos="306">
          <p15:clr>
            <a:srgbClr val="FBAE40"/>
          </p15:clr>
        </p15:guide>
        <p15:guide id="5" orient="horz" pos="97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1931947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33305129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6"/>
            <a:ext cx="6912768" cy="460648"/>
          </a:xfrm>
          <a:prstGeom prst="rect">
            <a:avLst/>
          </a:prstGeom>
        </p:spPr>
        <p:txBody>
          <a:bodyPr anchor="ctr"/>
          <a:lstStyle>
            <a:lvl1pPr marL="0" indent="0">
              <a:buNone/>
              <a:defRPr sz="150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1990056" y="1664246"/>
            <a:ext cx="6912768" cy="2995737"/>
          </a:xfrm>
          <a:prstGeom prst="rect">
            <a:avLst/>
          </a:prstGeom>
        </p:spPr>
        <p:txBody>
          <a:bodyPr lIns="396000" anchor="t"/>
          <a:lstStyle>
            <a:lvl1pPr marL="0" indent="0">
              <a:buNone/>
              <a:defRPr sz="1050">
                <a:solidFill>
                  <a:schemeClr val="tx1">
                    <a:lumMod val="75000"/>
                    <a:lumOff val="25000"/>
                  </a:schemeClr>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0508131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1"/>
            <a:ext cx="8496944" cy="460648"/>
          </a:xfrm>
          <a:prstGeom prst="rect">
            <a:avLst/>
          </a:prstGeom>
        </p:spPr>
        <p:txBody>
          <a:bodyPr anchor="ctr"/>
          <a:lstStyle>
            <a:lvl1pPr marL="0" indent="0">
              <a:buNone/>
              <a:defRPr sz="1500">
                <a:solidFill>
                  <a:schemeClr val="bg1"/>
                </a:solidFill>
                <a:latin typeface="Arial" pitchFamily="34" charset="0"/>
                <a:cs typeface="Arial" pitchFamily="34" charset="0"/>
              </a:defRPr>
            </a:lvl1pPr>
          </a:lstStyle>
          <a:p>
            <a:pPr lvl="0"/>
            <a:r>
              <a:rPr lang="en-US" altLang="ko-KR"/>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050">
                <a:solidFill>
                  <a:schemeClr val="bg1"/>
                </a:solidFill>
                <a:latin typeface="Arial" pitchFamily="34" charset="0"/>
                <a:cs typeface="Arial" pitchFamily="34" charset="0"/>
              </a:defRPr>
            </a:lvl1pPr>
          </a:lstStyle>
          <a:p>
            <a:pPr lvl="0"/>
            <a:r>
              <a:rPr lang="en-US" altLang="ko-KR"/>
              <a:t>Click to edit Master text styles</a:t>
            </a:r>
          </a:p>
        </p:txBody>
      </p:sp>
    </p:spTree>
    <p:extLst>
      <p:ext uri="{BB962C8B-B14F-4D97-AF65-F5344CB8AC3E}">
        <p14:creationId xmlns:p14="http://schemas.microsoft.com/office/powerpoint/2010/main" val="2229435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68" b="0" i="0">
                <a:solidFill>
                  <a:schemeClr val="bg1"/>
                </a:solidFill>
                <a:latin typeface="Arial"/>
                <a:cs typeface="Arial"/>
              </a:defRPr>
            </a:lvl1pPr>
          </a:lstStyle>
          <a:p>
            <a:r>
              <a:rPr lang="en-US"/>
              <a:t>Click to edit Master title style</a:t>
            </a:r>
            <a:endParaRPr/>
          </a:p>
        </p:txBody>
      </p:sp>
      <p:sp>
        <p:nvSpPr>
          <p:cNvPr id="3" name="Holder 3"/>
          <p:cNvSpPr>
            <a:spLocks noGrp="1"/>
          </p:cNvSpPr>
          <p:nvPr>
            <p:ph sz="half" idx="2"/>
          </p:nvPr>
        </p:nvSpPr>
        <p:spPr>
          <a:xfrm>
            <a:off x="457200" y="2354992"/>
            <a:ext cx="3977640" cy="1050737"/>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2354992"/>
            <a:ext cx="3977640" cy="1050737"/>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lt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0A0CB60-6B25-4EF3-8807-DCE541B1ADCD}" type="datetime1">
              <a:rPr lang="en-US" altLang="en-US" smtClean="0"/>
              <a:t>5/22/2024</a:t>
            </a:fld>
            <a:endParaRPr lang="en-US" alt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F011A8EC-D146-41A9-AC8E-23B47C911C60}" type="slidenum">
              <a:rPr lang="en-US" altLang="en-US" smtClean="0"/>
              <a:pPr/>
              <a:t>‹#›</a:t>
            </a:fld>
            <a:endParaRPr lang="en-US" altLang="en-US"/>
          </a:p>
        </p:txBody>
      </p:sp>
    </p:spTree>
    <p:extLst>
      <p:ext uri="{BB962C8B-B14F-4D97-AF65-F5344CB8AC3E}">
        <p14:creationId xmlns:p14="http://schemas.microsoft.com/office/powerpoint/2010/main" val="168421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EABC21-41E7-431A-93E9-6A6E8A8AD925}"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5602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t"/>
          <a:lstStyle>
            <a:lvl1pPr marL="0" inden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t"/>
          <a:lstStyle>
            <a:lvl1pPr marL="0" inden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B74BF2-B6FD-452D-90C5-B73C11C6D06C}" type="datetime1">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540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8DB9B-077D-4B61-892F-BE0355EEED1C}" type="datetime1">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835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A4BAB-343F-4B5C-8873-FB2FFF542C48}" type="datetime1">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9135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2400">
                <a:solidFill>
                  <a:schemeClr val="bg1"/>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E775278-F3E0-4509-B161-29629D85CCE2}"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29593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solidFill>
                  <a:schemeClr val="bg1"/>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nchor="t"/>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1A0FB75-CA3E-43E5-8821-64BBCE6E965C}" type="datetime1">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88415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JP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5725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822329E-96A1-4E33-B3FE-0E9025585CF8}" type="datetime1">
              <a:rPr lang="en-US" smtClean="0"/>
              <a:t>5/22/2024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077576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714" r:id="rId21"/>
  </p:sldLayoutIdLst>
  <p:hf hdr="0" ftr="0" dt="0"/>
  <p:txStyles>
    <p:title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6858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lnSpc>
          <a:spcPct val="150000"/>
        </a:lnSpc>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lnSpc>
          <a:spcPct val="150000"/>
        </a:lnSpc>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50000"/>
        </a:lnSpc>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lnSpc>
          <a:spcPct val="150000"/>
        </a:lnSpc>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5725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5B685D-2705-484F-96A3-C8983330C215}" type="datetime1">
              <a:rPr lang="en-US" smtClean="0"/>
              <a:t>5/22/2024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6353824"/>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hdr="0" ftr="0" dt="0"/>
  <p:txStyles>
    <p:title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6858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lnSpc>
          <a:spcPct val="150000"/>
        </a:lnSpc>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lnSpc>
          <a:spcPct val="150000"/>
        </a:lnSpc>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50000"/>
        </a:lnSpc>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lnSpc>
          <a:spcPct val="150000"/>
        </a:lnSpc>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youtube.com/playlist?list=PL5D9B54A2765DE20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TheAlgorithms/Python" TargetMode="External"/><Relationship Id="rId13" Type="http://schemas.openxmlformats.org/officeDocument/2006/relationships/hyperlink" Target="https://nostarch.com/learn-code-solving-problems" TargetMode="External"/><Relationship Id="rId3" Type="http://schemas.openxmlformats.org/officeDocument/2006/relationships/hyperlink" Target="https://pyflo.net/" TargetMode="External"/><Relationship Id="rId7" Type="http://schemas.openxmlformats.org/officeDocument/2006/relationships/hyperlink" Target="https://www.khanacademy.org/computing/intro-to-python-fundamentals" TargetMode="External"/><Relationship Id="rId12" Type="http://schemas.openxmlformats.org/officeDocument/2006/relationships/hyperlink" Target="https://www.amazon.com/dp/B0C9SDNCP3" TargetMode="External"/><Relationship Id="rId2" Type="http://schemas.openxmlformats.org/officeDocument/2006/relationships/hyperlink" Target="https://github.com/Asabeneh/30-Days-Of-Python" TargetMode="External"/><Relationship Id="rId1" Type="http://schemas.openxmlformats.org/officeDocument/2006/relationships/slideLayout" Target="../slideLayouts/slideLayout2.xml"/><Relationship Id="rId6" Type="http://schemas.openxmlformats.org/officeDocument/2006/relationships/hyperlink" Target="https://docs.python.org/3/tutorial/index.html#tutorial-index" TargetMode="External"/><Relationship Id="rId11" Type="http://schemas.openxmlformats.org/officeDocument/2006/relationships/hyperlink" Target="https://wiki.python.org/moin/IntroductoryBooks" TargetMode="External"/><Relationship Id="rId5" Type="http://schemas.openxmlformats.org/officeDocument/2006/relationships/hyperlink" Target="https://www.w3schools.com/python/default.asp" TargetMode="External"/><Relationship Id="rId15" Type="http://schemas.openxmlformats.org/officeDocument/2006/relationships/hyperlink" Target="https://www.packtpub.com/packt/free-ebook/what-you-need-know-about-machine-learning2" TargetMode="External"/><Relationship Id="rId10" Type="http://schemas.openxmlformats.org/officeDocument/2006/relationships/hyperlink" Target="https://github.com/trekhleb/learn-python" TargetMode="External"/><Relationship Id="rId4" Type="http://schemas.openxmlformats.org/officeDocument/2006/relationships/hyperlink" Target="https://wiki.python.org/moin/" TargetMode="External"/><Relationship Id="rId9" Type="http://schemas.openxmlformats.org/officeDocument/2006/relationships/hyperlink" Target="https://wiki.python.org/moin/BeginnersGuide/Examples" TargetMode="External"/><Relationship Id="rId14" Type="http://schemas.openxmlformats.org/officeDocument/2006/relationships/hyperlink" Target="https://www.barnesandnoble.com/w/learning-iot-with-python-and-raspberry-pi-ei-horvath/1133345171?ean=9780578549361"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thonny.org/" TargetMode="External"/><Relationship Id="rId13" Type="http://schemas.openxmlformats.org/officeDocument/2006/relationships/image" Target="../media/image10.png"/><Relationship Id="rId3" Type="http://schemas.openxmlformats.org/officeDocument/2006/relationships/hyperlink" Target="https://colab.google/" TargetMode="External"/><Relationship Id="rId7" Type="http://schemas.openxmlformats.org/officeDocument/2006/relationships/hyperlink" Target="https://codewith.mu/" TargetMode="External"/><Relationship Id="rId12" Type="http://schemas.openxmlformats.org/officeDocument/2006/relationships/hyperlink" Target="https://jupyter.org/"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 Id="rId6" Type="http://schemas.openxmlformats.org/officeDocument/2006/relationships/hyperlink" Target="https://code.visualstudio.com/docs/languages/python" TargetMode="External"/><Relationship Id="rId11" Type="http://schemas.openxmlformats.org/officeDocument/2006/relationships/hyperlink" Target="https://wiki.python.org/moin/NetBeans" TargetMode="External"/><Relationship Id="rId5" Type="http://schemas.openxmlformats.org/officeDocument/2006/relationships/hyperlink" Target="https://www.jetbrains.com/pycharm/" TargetMode="External"/><Relationship Id="rId10" Type="http://schemas.openxmlformats.org/officeDocument/2006/relationships/hyperlink" Target="https://wiki.python.org/moin/Komodo" TargetMode="External"/><Relationship Id="rId4" Type="http://schemas.openxmlformats.org/officeDocument/2006/relationships/hyperlink" Target="https://wiki.python.org/moin/IntegratedDevelopmentEnvironments" TargetMode="External"/><Relationship Id="rId9" Type="http://schemas.openxmlformats.org/officeDocument/2006/relationships/hyperlink" Target="https://www.spyder-ide.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olab.google/"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anaconda.com/products/individua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anaconda.com/anaconda/instal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hyperlink" Target="https://stackoverflow.com/questions/45421163/anaconda-vs-minicond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anaconda.com/anaconda/user-guide/faq/"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hyperlink" Target="https://cityueegef.github.io/" TargetMode="Externa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code.visualstudio.com/" TargetMode="Externa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colab.research.google.com/notebooks/intro.ipynb?utm_source=scs-index" TargetMode="External"/><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tackoverflow.com/" TargetMode="Externa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hyperlink" Target="https://docs.anaconda.com/anaconda/user-guide/getting-started/" TargetMode="External"/><Relationship Id="rId7" Type="http://schemas.openxmlformats.org/officeDocument/2006/relationships/hyperlink" Target="https://ubuntu.com/tutorials/command-line-for-beginners#1-overview" TargetMode="External"/><Relationship Id="rId2" Type="http://schemas.openxmlformats.org/officeDocument/2006/relationships/hyperlink" Target="https://docs.python.org/3/faq/" TargetMode="External"/><Relationship Id="rId1" Type="http://schemas.openxmlformats.org/officeDocument/2006/relationships/slideLayout" Target="../slideLayouts/slideLayout20.xml"/><Relationship Id="rId6" Type="http://schemas.openxmlformats.org/officeDocument/2006/relationships/hyperlink" Target="https://towardsdatascience.com/10-tips-for-a-better-google-colab-experience-33f8fe721b82#34af" TargetMode="External"/><Relationship Id="rId5" Type="http://schemas.openxmlformats.org/officeDocument/2006/relationships/hyperlink" Target="https://colab.research.google.com/notebooks/basic_features_overview.ipynb" TargetMode="External"/><Relationship Id="rId4" Type="http://schemas.openxmlformats.org/officeDocument/2006/relationships/hyperlink" Target="https://ipython.readthedocs.io/en/stable/interactive/tutorial.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C91298-6549-4AA0-8344-7326F7D1BC18}"/>
              </a:ext>
            </a:extLst>
          </p:cNvPr>
          <p:cNvSpPr txBox="1"/>
          <p:nvPr/>
        </p:nvSpPr>
        <p:spPr>
          <a:xfrm>
            <a:off x="652272" y="102393"/>
            <a:ext cx="8034528" cy="646331"/>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lang="en-US"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Generative AI and AIoT (GenAIoT) Coding Skills Education for Gifted Students (2024)</a:t>
            </a:r>
            <a:br>
              <a:rPr lang="en-US"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altLang="zh-TW"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Lesson 1.1: </a:t>
            </a:r>
            <a:r>
              <a:rPr lang="en-US" alt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Getting Familiar with the Coding Environment </a:t>
            </a:r>
            <a:endParaRPr kumimoji="0" lang="en-HK" b="0" i="0" u="none" strike="noStrike" kern="1200" cap="none" spc="0" normalizeH="0" baseline="0" noProof="0" dirty="0">
              <a:ln>
                <a:noFill/>
              </a:ln>
              <a:effectLst/>
              <a:uLnTx/>
              <a:uFillTx/>
              <a:latin typeface="Calibri" panose="020F0502020204030204" pitchFamily="34" charset="0"/>
              <a:ea typeface="PMingLiU" panose="02020500000000000000" pitchFamily="18" charset="-120"/>
              <a:cs typeface="Calibri" panose="020F0502020204030204" pitchFamily="34" charset="0"/>
              <a:sym typeface="Arial"/>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328" t="13248" r="27058" b="16098"/>
          <a:stretch/>
        </p:blipFill>
        <p:spPr>
          <a:xfrm>
            <a:off x="6542933" y="4305553"/>
            <a:ext cx="2427918" cy="732730"/>
          </a:xfrm>
          <a:prstGeom prst="rect">
            <a:avLst/>
          </a:prstGeom>
        </p:spPr>
      </p:pic>
      <p:sp>
        <p:nvSpPr>
          <p:cNvPr id="4" name="Slide Number Placeholder 3">
            <a:extLst>
              <a:ext uri="{FF2B5EF4-FFF2-40B4-BE49-F238E27FC236}">
                <a16:creationId xmlns:a16="http://schemas.microsoft.com/office/drawing/2014/main" id="{450700C8-1CF5-C18A-AD62-08DA79CAF665}"/>
              </a:ext>
            </a:extLst>
          </p:cNvPr>
          <p:cNvSpPr>
            <a:spLocks noGrp="1"/>
          </p:cNvSpPr>
          <p:nvPr>
            <p:ph type="sldNum" sz="quarter" idx="12"/>
          </p:nvPr>
        </p:nvSpPr>
        <p:spPr/>
        <p:txBody>
          <a:bodyPr/>
          <a:lstStyle/>
          <a:p>
            <a:fld id="{DD2FE00E-D362-429C-8A63-A47EC5161A8B}" type="slidenum">
              <a:rPr lang="en-US" altLang="en-US" smtClean="0"/>
              <a:pPr/>
              <a:t>1</a:t>
            </a:fld>
            <a:endParaRPr lang="en-US" altLang="en-US"/>
          </a:p>
        </p:txBody>
      </p:sp>
    </p:spTree>
    <p:extLst>
      <p:ext uri="{BB962C8B-B14F-4D97-AF65-F5344CB8AC3E}">
        <p14:creationId xmlns:p14="http://schemas.microsoft.com/office/powerpoint/2010/main" val="3909624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normAutofit/>
          </a:bodyPr>
          <a:lstStyle/>
          <a:p>
            <a:r>
              <a:rPr lang="en-HK" dirty="0"/>
              <a:t>Review of Computer and Programming </a:t>
            </a:r>
          </a:p>
        </p:txBody>
      </p:sp>
      <p:sp>
        <p:nvSpPr>
          <p:cNvPr id="3" name="Content Placeholder 2">
            <a:extLst>
              <a:ext uri="{FF2B5EF4-FFF2-40B4-BE49-F238E27FC236}">
                <a16:creationId xmlns:a16="http://schemas.microsoft.com/office/drawing/2014/main" id="{B3B00A0A-28EE-593A-6993-C4623B4D3E6B}"/>
              </a:ext>
            </a:extLst>
          </p:cNvPr>
          <p:cNvSpPr>
            <a:spLocks noGrp="1"/>
          </p:cNvSpPr>
          <p:nvPr>
            <p:ph idx="1"/>
          </p:nvPr>
        </p:nvSpPr>
        <p:spPr>
          <a:xfrm>
            <a:off x="0" y="970503"/>
            <a:ext cx="5071872" cy="2784633"/>
          </a:xfrm>
        </p:spPr>
        <p:txBody>
          <a:bodyPr>
            <a:normAutofit/>
          </a:bodyPr>
          <a:lstStyle/>
          <a:p>
            <a:pPr marL="88900" indent="0" defTabSz="914400">
              <a:lnSpc>
                <a:spcPts val="2800"/>
              </a:lnSpc>
              <a:spcBef>
                <a:spcPts val="0"/>
              </a:spcBef>
              <a:buSzPct val="100000"/>
              <a:buNone/>
            </a:pPr>
            <a:r>
              <a:rPr lang="en-US" sz="2000" dirty="0">
                <a:latin typeface="Calibri" panose="020F0502020204030204"/>
                <a:cs typeface="Calibri" panose="020F0502020204030204"/>
              </a:rPr>
              <a:t>Here, we review the following</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What is a computer?</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Various peripherals of a computer and their usages</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Machine/Assembly/high-level languages</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Compiler and interpreter</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Algorithms and flow-chart </a:t>
            </a: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13" name="Picture 12" descr="A row of lockers in a room&#10;&#10;Description automatically generated">
            <a:extLst>
              <a:ext uri="{FF2B5EF4-FFF2-40B4-BE49-F238E27FC236}">
                <a16:creationId xmlns:a16="http://schemas.microsoft.com/office/drawing/2014/main" id="{B726C24F-938B-E7CD-05D2-305CB067E3D6}"/>
              </a:ext>
            </a:extLst>
          </p:cNvPr>
          <p:cNvPicPr>
            <a:picLocks noChangeAspect="1"/>
          </p:cNvPicPr>
          <p:nvPr/>
        </p:nvPicPr>
        <p:blipFill>
          <a:blip r:embed="rId2"/>
          <a:stretch>
            <a:fillRect/>
          </a:stretch>
        </p:blipFill>
        <p:spPr>
          <a:xfrm>
            <a:off x="4849023" y="1487423"/>
            <a:ext cx="4285717" cy="2278573"/>
          </a:xfrm>
          <a:prstGeom prst="rect">
            <a:avLst/>
          </a:prstGeom>
        </p:spPr>
      </p:pic>
    </p:spTree>
    <p:extLst>
      <p:ext uri="{BB962C8B-B14F-4D97-AF65-F5344CB8AC3E}">
        <p14:creationId xmlns:p14="http://schemas.microsoft.com/office/powerpoint/2010/main" val="3289316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highlight>
                  <a:srgbClr val="FFFF00"/>
                </a:highlight>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11</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7205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normAutofit/>
          </a:bodyPr>
          <a:lstStyle/>
          <a:p>
            <a:r>
              <a:rPr lang="en-HK" dirty="0"/>
              <a:t>Introduction to Python Programming</a:t>
            </a:r>
          </a:p>
        </p:txBody>
      </p:sp>
      <p:sp>
        <p:nvSpPr>
          <p:cNvPr id="3" name="Content Placeholder 2">
            <a:extLst>
              <a:ext uri="{FF2B5EF4-FFF2-40B4-BE49-F238E27FC236}">
                <a16:creationId xmlns:a16="http://schemas.microsoft.com/office/drawing/2014/main" id="{B3B00A0A-28EE-593A-6993-C4623B4D3E6B}"/>
              </a:ext>
            </a:extLst>
          </p:cNvPr>
          <p:cNvSpPr>
            <a:spLocks noGrp="1"/>
          </p:cNvSpPr>
          <p:nvPr>
            <p:ph idx="1"/>
          </p:nvPr>
        </p:nvSpPr>
        <p:spPr>
          <a:xfrm>
            <a:off x="0" y="970503"/>
            <a:ext cx="6449568" cy="2784633"/>
          </a:xfrm>
        </p:spPr>
        <p:txBody>
          <a:bodyPr>
            <a:normAutofit/>
          </a:bodyPr>
          <a:lstStyle/>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Python is a high-level, interpreted language</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It is simple, readable, interactive, object-oriented, versatile, and user-friendly</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Variables don’t need to be explicitly declared.</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First released in 1991 by Guido Van Rossum</a:t>
            </a:r>
          </a:p>
          <a:p>
            <a:pPr marL="431800" indent="-342900" defTabSz="914400">
              <a:lnSpc>
                <a:spcPts val="2800"/>
              </a:lnSpc>
              <a:spcBef>
                <a:spcPts val="0"/>
              </a:spcBef>
              <a:buSzPct val="100000"/>
              <a:buFont typeface="Wingdings" panose="05000000000000000000" pitchFamily="2" charset="2"/>
              <a:buChar char="ü"/>
            </a:pPr>
            <a:r>
              <a:rPr lang="en-US" sz="2000" dirty="0">
                <a:latin typeface="Calibri" panose="020F0502020204030204"/>
                <a:cs typeface="Calibri" panose="020F0502020204030204"/>
              </a:rPr>
              <a:t>Now commonly used for AI applications </a:t>
            </a: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grpSp>
        <p:nvGrpSpPr>
          <p:cNvPr id="8" name="Group 7">
            <a:extLst>
              <a:ext uri="{FF2B5EF4-FFF2-40B4-BE49-F238E27FC236}">
                <a16:creationId xmlns:a16="http://schemas.microsoft.com/office/drawing/2014/main" id="{BF1BEB7F-76AE-6550-4704-2C66E1DEFEFF}"/>
              </a:ext>
            </a:extLst>
          </p:cNvPr>
          <p:cNvGrpSpPr/>
          <p:nvPr/>
        </p:nvGrpSpPr>
        <p:grpSpPr>
          <a:xfrm>
            <a:off x="6112418" y="749046"/>
            <a:ext cx="2574382" cy="2649681"/>
            <a:chOff x="6226372" y="1519220"/>
            <a:chExt cx="2807900" cy="2716070"/>
          </a:xfrm>
        </p:grpSpPr>
        <p:pic>
          <p:nvPicPr>
            <p:cNvPr id="5" name="Picture 4">
              <a:extLst>
                <a:ext uri="{FF2B5EF4-FFF2-40B4-BE49-F238E27FC236}">
                  <a16:creationId xmlns:a16="http://schemas.microsoft.com/office/drawing/2014/main" id="{185A65BD-DC2D-5E90-A50E-C130658322A0}"/>
                </a:ext>
              </a:extLst>
            </p:cNvPr>
            <p:cNvPicPr>
              <a:picLocks noChangeAspect="1"/>
            </p:cNvPicPr>
            <p:nvPr/>
          </p:nvPicPr>
          <p:blipFill>
            <a:blip r:embed="rId2"/>
            <a:stretch>
              <a:fillRect/>
            </a:stretch>
          </p:blipFill>
          <p:spPr>
            <a:xfrm>
              <a:off x="6247016" y="2642573"/>
              <a:ext cx="2787256" cy="1592717"/>
            </a:xfrm>
            <a:prstGeom prst="rect">
              <a:avLst/>
            </a:prstGeom>
          </p:spPr>
        </p:pic>
        <p:pic>
          <p:nvPicPr>
            <p:cNvPr id="7" name="Picture 6">
              <a:extLst>
                <a:ext uri="{FF2B5EF4-FFF2-40B4-BE49-F238E27FC236}">
                  <a16:creationId xmlns:a16="http://schemas.microsoft.com/office/drawing/2014/main" id="{45DF73F7-E2C6-E0ED-F0B1-871A5B6339DA}"/>
                </a:ext>
              </a:extLst>
            </p:cNvPr>
            <p:cNvPicPr>
              <a:picLocks noChangeAspect="1"/>
            </p:cNvPicPr>
            <p:nvPr/>
          </p:nvPicPr>
          <p:blipFill>
            <a:blip r:embed="rId3"/>
            <a:stretch>
              <a:fillRect/>
            </a:stretch>
          </p:blipFill>
          <p:spPr>
            <a:xfrm>
              <a:off x="6226372" y="1519220"/>
              <a:ext cx="2787255" cy="1052530"/>
            </a:xfrm>
            <a:prstGeom prst="rect">
              <a:avLst/>
            </a:prstGeom>
          </p:spPr>
        </p:pic>
      </p:grpSp>
      <p:sp>
        <p:nvSpPr>
          <p:cNvPr id="12" name="TextBox 11">
            <a:extLst>
              <a:ext uri="{FF2B5EF4-FFF2-40B4-BE49-F238E27FC236}">
                <a16:creationId xmlns:a16="http://schemas.microsoft.com/office/drawing/2014/main" id="{766C2C9A-C45C-63A1-8690-A38075D88CCB}"/>
              </a:ext>
            </a:extLst>
          </p:cNvPr>
          <p:cNvSpPr txBox="1"/>
          <p:nvPr/>
        </p:nvSpPr>
        <p:spPr>
          <a:xfrm>
            <a:off x="816864" y="3849831"/>
            <a:ext cx="5279136" cy="646331"/>
          </a:xfrm>
          <a:prstGeom prst="rect">
            <a:avLst/>
          </a:prstGeom>
          <a:noFill/>
          <a:ln>
            <a:solidFill>
              <a:srgbClr val="002060"/>
            </a:solidFill>
          </a:ln>
        </p:spPr>
        <p:txBody>
          <a:bodyPr wrap="square">
            <a:spAutoFit/>
          </a:bodyPr>
          <a:lstStyle/>
          <a:p>
            <a:pPr algn="ctr"/>
            <a:r>
              <a:rPr lang="en-US" b="1" dirty="0">
                <a:solidFill>
                  <a:srgbClr val="002060"/>
                </a:solidFill>
              </a:rPr>
              <a:t> Python was named after the BBC TV show, </a:t>
            </a:r>
          </a:p>
          <a:p>
            <a:pPr algn="ctr"/>
            <a:r>
              <a:rPr lang="en-US" b="1" dirty="0">
                <a:solidFill>
                  <a:srgbClr val="002060"/>
                </a:solidFill>
              </a:rPr>
              <a:t>“</a:t>
            </a:r>
            <a:r>
              <a:rPr lang="en-US" b="1" dirty="0">
                <a:solidFill>
                  <a:srgbClr val="002060"/>
                </a:solidFill>
                <a:hlinkClick r:id="rId4"/>
              </a:rPr>
              <a:t>Monty Python’s Flying Circus</a:t>
            </a:r>
            <a:r>
              <a:rPr lang="en-US" b="1" dirty="0">
                <a:solidFill>
                  <a:srgbClr val="002060"/>
                </a:solidFill>
              </a:rPr>
              <a:t>.” </a:t>
            </a:r>
            <a:endParaRPr lang="en-HK" b="1" dirty="0">
              <a:solidFill>
                <a:srgbClr val="002060"/>
              </a:solidFill>
            </a:endParaRPr>
          </a:p>
        </p:txBody>
      </p:sp>
      <p:sp>
        <p:nvSpPr>
          <p:cNvPr id="6" name="Slide Number Placeholder 3">
            <a:extLst>
              <a:ext uri="{FF2B5EF4-FFF2-40B4-BE49-F238E27FC236}">
                <a16:creationId xmlns:a16="http://schemas.microsoft.com/office/drawing/2014/main" id="{D4574376-E6F1-165E-706E-64227EC8F2CF}"/>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554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lstStyle/>
          <a:p>
            <a:r>
              <a:rPr lang="en-HK" dirty="0"/>
              <a:t>Why is Python popular, although slow?</a:t>
            </a:r>
          </a:p>
        </p:txBody>
      </p:sp>
      <p:sp>
        <p:nvSpPr>
          <p:cNvPr id="3" name="Content Placeholder 2">
            <a:extLst>
              <a:ext uri="{FF2B5EF4-FFF2-40B4-BE49-F238E27FC236}">
                <a16:creationId xmlns:a16="http://schemas.microsoft.com/office/drawing/2014/main" id="{B3B00A0A-28EE-593A-6993-C4623B4D3E6B}"/>
              </a:ext>
            </a:extLst>
          </p:cNvPr>
          <p:cNvSpPr>
            <a:spLocks noGrp="1"/>
          </p:cNvSpPr>
          <p:nvPr>
            <p:ph idx="1"/>
          </p:nvPr>
        </p:nvSpPr>
        <p:spPr>
          <a:xfrm>
            <a:off x="-146304" y="914591"/>
            <a:ext cx="5242560" cy="3852672"/>
          </a:xfrm>
        </p:spPr>
        <p:txBody>
          <a:bodyPr>
            <a:noAutofit/>
          </a:bodyPr>
          <a:lstStyle/>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Second most-used programming language on GitHub in 2022.</a:t>
            </a:r>
          </a:p>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It has high productivity.</a:t>
            </a:r>
          </a:p>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Suitable for a variety of tasks and applications</a:t>
            </a:r>
          </a:p>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Its speed is enough for many applications.</a:t>
            </a:r>
          </a:p>
          <a:p>
            <a:pPr marL="431800" indent="-342900" defTabSz="914400">
              <a:lnSpc>
                <a:spcPts val="2800"/>
              </a:lnSpc>
              <a:spcBef>
                <a:spcPts val="0"/>
              </a:spcBef>
              <a:buSzPct val="100000"/>
              <a:buFont typeface="Wingdings" panose="05000000000000000000" pitchFamily="2" charset="2"/>
              <a:buChar char="ü"/>
            </a:pPr>
            <a:r>
              <a:rPr lang="en-HK" sz="1800" dirty="0">
                <a:latin typeface="Calibri" panose="020F0502020204030204"/>
                <a:cs typeface="Calibri" panose="020F0502020204030204"/>
              </a:rPr>
              <a:t>simplicity, readability, and versatility</a:t>
            </a:r>
          </a:p>
          <a:p>
            <a:pPr marL="431800" indent="-342900" defTabSz="914400">
              <a:lnSpc>
                <a:spcPts val="2800"/>
              </a:lnSpc>
              <a:spcBef>
                <a:spcPts val="0"/>
              </a:spcBef>
              <a:buSzPct val="100000"/>
              <a:buFont typeface="Wingdings" panose="05000000000000000000" pitchFamily="2" charset="2"/>
              <a:buChar char="ü"/>
            </a:pPr>
            <a:r>
              <a:rPr lang="en-HK" sz="1800" dirty="0">
                <a:latin typeface="Calibri" panose="020F0502020204030204"/>
                <a:cs typeface="Calibri" panose="020F0502020204030204"/>
              </a:rPr>
              <a:t>Very suitable for task automation, web development, and data analysis</a:t>
            </a:r>
          </a:p>
          <a:p>
            <a:pPr marL="431800" indent="-342900" defTabSz="914400">
              <a:lnSpc>
                <a:spcPts val="2800"/>
              </a:lnSpc>
              <a:spcBef>
                <a:spcPts val="0"/>
              </a:spcBef>
              <a:buSzPct val="100000"/>
              <a:buFont typeface="Wingdings" panose="05000000000000000000" pitchFamily="2" charset="2"/>
              <a:buChar char="ü"/>
            </a:pPr>
            <a:r>
              <a:rPr lang="en-HK" sz="1800" dirty="0">
                <a:latin typeface="Calibri" panose="020F0502020204030204"/>
                <a:cs typeface="Calibri" panose="020F0502020204030204"/>
              </a:rPr>
              <a:t>Open-source, portable, and huge community and library supports.</a:t>
            </a:r>
          </a:p>
          <a:p>
            <a:pPr marL="431800" indent="-342900" defTabSz="914400">
              <a:lnSpc>
                <a:spcPts val="2800"/>
              </a:lnSpc>
              <a:spcBef>
                <a:spcPts val="0"/>
              </a:spcBef>
              <a:buSzPct val="100000"/>
              <a:buFont typeface="Wingdings" panose="05000000000000000000" pitchFamily="2" charset="2"/>
              <a:buChar char="ü"/>
            </a:pPr>
            <a:endParaRPr lang="en-HK" sz="1800" dirty="0">
              <a:latin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5" name="Rectangle 1">
            <a:extLst>
              <a:ext uri="{FF2B5EF4-FFF2-40B4-BE49-F238E27FC236}">
                <a16:creationId xmlns:a16="http://schemas.microsoft.com/office/drawing/2014/main" id="{0CB92F8E-733A-501C-BFE5-137200B3D734}"/>
              </a:ext>
            </a:extLst>
          </p:cNvPr>
          <p:cNvSpPr>
            <a:spLocks noChangeArrowheads="1"/>
          </p:cNvSpPr>
          <p:nvPr/>
        </p:nvSpPr>
        <p:spPr bwMode="auto">
          <a:xfrm>
            <a:off x="5376672" y="1297091"/>
            <a:ext cx="3499104" cy="2923877"/>
          </a:xfrm>
          <a:prstGeom prst="rect">
            <a:avLst/>
          </a:prstGeom>
          <a:noFill/>
          <a:ln w="9525">
            <a:solidFill>
              <a:srgbClr val="D6009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2060"/>
                </a:solidFill>
                <a:effectLst/>
                <a:latin typeface="Arial Unicode MS"/>
              </a:rPr>
              <a:t>Python: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206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2060"/>
                </a:solidFill>
                <a:effectLst/>
                <a:latin typeface="Arial Unicode MS"/>
              </a:rPr>
              <a:t>          </a:t>
            </a:r>
            <a:r>
              <a:rPr kumimoji="0" lang="en-US" altLang="en-US" sz="1400" b="0" i="0" u="none" strike="noStrike" cap="none" normalizeH="0" baseline="0" dirty="0">
                <a:ln>
                  <a:noFill/>
                </a:ln>
                <a:solidFill>
                  <a:srgbClr val="D60093"/>
                </a:solidFill>
                <a:effectLst/>
                <a:latin typeface="Arial Unicode MS"/>
              </a:rPr>
              <a:t>print("Hello world.")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206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2060"/>
                </a:solidFill>
                <a:effectLst/>
                <a:latin typeface="Arial Unicode MS"/>
              </a:rPr>
              <a:t>Java:</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2060"/>
              </a:solidFill>
              <a:latin typeface="Arial Unicode MS"/>
            </a:endParaRPr>
          </a:p>
          <a:p>
            <a:pPr marL="268288" marR="0" lvl="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60093"/>
                </a:solidFill>
                <a:effectLst/>
                <a:latin typeface="Arial Unicode MS"/>
              </a:rPr>
              <a:t>public class HelloWorld {</a:t>
            </a:r>
          </a:p>
          <a:p>
            <a:pPr marL="268288" marR="0" lvl="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60093"/>
                </a:solidFill>
                <a:effectLst/>
                <a:latin typeface="Arial Unicode MS"/>
              </a:rPr>
              <a:t>    public static void main (String[]</a:t>
            </a:r>
            <a:r>
              <a:rPr kumimoji="0" lang="en-US" altLang="en-US" sz="1400" b="0" i="0" u="none" strike="noStrike" cap="none" normalizeH="0" baseline="0" dirty="0" err="1">
                <a:ln>
                  <a:noFill/>
                </a:ln>
                <a:solidFill>
                  <a:srgbClr val="D60093"/>
                </a:solidFill>
                <a:effectLst/>
                <a:latin typeface="Arial Unicode MS"/>
              </a:rPr>
              <a:t>args</a:t>
            </a:r>
            <a:r>
              <a:rPr kumimoji="0" lang="en-US" altLang="en-US" sz="1400" b="0" i="0" u="none" strike="noStrike" cap="none" normalizeH="0" baseline="0" dirty="0">
                <a:ln>
                  <a:noFill/>
                </a:ln>
                <a:solidFill>
                  <a:srgbClr val="D60093"/>
                </a:solidFill>
                <a:effectLst/>
                <a:latin typeface="Arial Unicode MS"/>
              </a:rPr>
              <a:t>) {</a:t>
            </a:r>
          </a:p>
          <a:p>
            <a:pPr marL="268288" marR="0" lvl="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60093"/>
                </a:solidFill>
                <a:effectLst/>
                <a:latin typeface="Arial Unicode MS"/>
              </a:rPr>
              <a:t>      </a:t>
            </a:r>
            <a:r>
              <a:rPr kumimoji="0" lang="en-US" altLang="en-US" sz="1400" b="0" i="0" u="none" strike="noStrike" cap="none" normalizeH="0" baseline="0" dirty="0" err="1">
                <a:ln>
                  <a:noFill/>
                </a:ln>
                <a:solidFill>
                  <a:srgbClr val="D60093"/>
                </a:solidFill>
                <a:effectLst/>
                <a:latin typeface="Arial Unicode MS"/>
              </a:rPr>
              <a:t>System.out.println</a:t>
            </a:r>
            <a:r>
              <a:rPr kumimoji="0" lang="en-US" altLang="en-US" sz="1400" b="0" i="0" u="none" strike="noStrike" cap="none" normalizeH="0" baseline="0" dirty="0">
                <a:ln>
                  <a:noFill/>
                </a:ln>
                <a:solidFill>
                  <a:srgbClr val="D60093"/>
                </a:solidFill>
                <a:effectLst/>
                <a:latin typeface="Arial Unicode MS"/>
              </a:rPr>
              <a:t>.("Hello world");</a:t>
            </a:r>
          </a:p>
          <a:p>
            <a:pPr marL="268288" marR="0" lvl="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60093"/>
                </a:solidFill>
                <a:effectLst/>
                <a:latin typeface="Arial Unicode MS"/>
              </a:rPr>
              <a:t>    }</a:t>
            </a:r>
          </a:p>
          <a:p>
            <a:pPr marL="268288" marR="0" lvl="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D60093"/>
                </a:solidFill>
                <a:effectLst/>
                <a:latin typeface="Arial Unicode MS"/>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2060"/>
                </a:solidFill>
                <a:latin typeface="Arial Unicode MS"/>
              </a:rPr>
              <a:t>       </a:t>
            </a:r>
            <a:r>
              <a:rPr kumimoji="0" lang="en-US" altLang="en-US" sz="800" b="0" i="0" u="none" strike="noStrike" cap="none" normalizeH="0" baseline="0" dirty="0">
                <a:ln>
                  <a:noFill/>
                </a:ln>
                <a:solidFill>
                  <a:srgbClr val="002060"/>
                </a:solidFill>
                <a:effectLst/>
              </a:rPr>
              <a:t> </a:t>
            </a:r>
            <a:endParaRPr kumimoji="0" lang="en-US" altLang="en-US" sz="1800" b="0" i="0" u="none" strike="noStrike" cap="none" normalizeH="0" baseline="0" dirty="0">
              <a:ln>
                <a:noFill/>
              </a:ln>
              <a:solidFill>
                <a:srgbClr val="002060"/>
              </a:solidFill>
              <a:effectLst/>
              <a:latin typeface="Arial" panose="020B0604020202020204" pitchFamily="34" charset="0"/>
            </a:endParaRPr>
          </a:p>
        </p:txBody>
      </p:sp>
      <p:sp>
        <p:nvSpPr>
          <p:cNvPr id="6" name="Slide Number Placeholder 3">
            <a:extLst>
              <a:ext uri="{FF2B5EF4-FFF2-40B4-BE49-F238E27FC236}">
                <a16:creationId xmlns:a16="http://schemas.microsoft.com/office/drawing/2014/main" id="{438E3D3E-EB1E-A05B-62E5-A742CB15CD9E}"/>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65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lstStyle/>
          <a:p>
            <a:r>
              <a:rPr lang="en-HK" dirty="0"/>
              <a:t>Why is Python popular, although slow?</a:t>
            </a: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7" name="Picture 6">
            <a:extLst>
              <a:ext uri="{FF2B5EF4-FFF2-40B4-BE49-F238E27FC236}">
                <a16:creationId xmlns:a16="http://schemas.microsoft.com/office/drawing/2014/main" id="{38917297-9DEB-BA36-ED26-9E2E1B8C581B}"/>
              </a:ext>
            </a:extLst>
          </p:cNvPr>
          <p:cNvPicPr>
            <a:picLocks noChangeAspect="1"/>
          </p:cNvPicPr>
          <p:nvPr/>
        </p:nvPicPr>
        <p:blipFill>
          <a:blip r:embed="rId2"/>
          <a:stretch>
            <a:fillRect/>
          </a:stretch>
        </p:blipFill>
        <p:spPr>
          <a:xfrm>
            <a:off x="2045945" y="959643"/>
            <a:ext cx="5052110" cy="3553229"/>
          </a:xfrm>
          <a:prstGeom prst="rect">
            <a:avLst/>
          </a:prstGeom>
        </p:spPr>
      </p:pic>
      <p:sp>
        <p:nvSpPr>
          <p:cNvPr id="3" name="Slide Number Placeholder 3">
            <a:extLst>
              <a:ext uri="{FF2B5EF4-FFF2-40B4-BE49-F238E27FC236}">
                <a16:creationId xmlns:a16="http://schemas.microsoft.com/office/drawing/2014/main" id="{0AF2BB25-9CFA-D47C-76D9-215C749F6C91}"/>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14</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67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normAutofit/>
          </a:bodyPr>
          <a:lstStyle/>
          <a:p>
            <a:r>
              <a:rPr lang="en-HK" dirty="0"/>
              <a:t>What is Python good for ? </a:t>
            </a: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7" name="TextBox 6">
            <a:extLst>
              <a:ext uri="{FF2B5EF4-FFF2-40B4-BE49-F238E27FC236}">
                <a16:creationId xmlns:a16="http://schemas.microsoft.com/office/drawing/2014/main" id="{8D21FCFF-A2FA-4D1F-9E05-8D8C88DF89EF}"/>
              </a:ext>
            </a:extLst>
          </p:cNvPr>
          <p:cNvSpPr txBox="1"/>
          <p:nvPr/>
        </p:nvSpPr>
        <p:spPr>
          <a:xfrm>
            <a:off x="4578096" y="4767263"/>
            <a:ext cx="4529328" cy="261610"/>
          </a:xfrm>
          <a:prstGeom prst="rect">
            <a:avLst/>
          </a:prstGeom>
          <a:noFill/>
        </p:spPr>
        <p:txBody>
          <a:bodyPr wrap="square">
            <a:spAutoFit/>
          </a:bodyPr>
          <a:lstStyle/>
          <a:p>
            <a:r>
              <a:rPr lang="en-HK" sz="1100" dirty="0">
                <a:solidFill>
                  <a:srgbClr val="002060"/>
                </a:solidFill>
              </a:rPr>
              <a:t>https://github.blog/2023-03-02-why-python-keeps-growing-explained/</a:t>
            </a:r>
          </a:p>
        </p:txBody>
      </p:sp>
      <p:pic>
        <p:nvPicPr>
          <p:cNvPr id="9" name="Picture 8">
            <a:extLst>
              <a:ext uri="{FF2B5EF4-FFF2-40B4-BE49-F238E27FC236}">
                <a16:creationId xmlns:a16="http://schemas.microsoft.com/office/drawing/2014/main" id="{C5EE1757-2F52-CF2E-1F58-CB829A023EA1}"/>
              </a:ext>
            </a:extLst>
          </p:cNvPr>
          <p:cNvPicPr>
            <a:picLocks noChangeAspect="1"/>
          </p:cNvPicPr>
          <p:nvPr/>
        </p:nvPicPr>
        <p:blipFill>
          <a:blip r:embed="rId2"/>
          <a:stretch>
            <a:fillRect/>
          </a:stretch>
        </p:blipFill>
        <p:spPr>
          <a:xfrm>
            <a:off x="302923" y="1459197"/>
            <a:ext cx="7195157" cy="2519342"/>
          </a:xfrm>
          <a:prstGeom prst="rect">
            <a:avLst/>
          </a:prstGeom>
        </p:spPr>
      </p:pic>
      <p:sp>
        <p:nvSpPr>
          <p:cNvPr id="3" name="Slide Number Placeholder 3">
            <a:extLst>
              <a:ext uri="{FF2B5EF4-FFF2-40B4-BE49-F238E27FC236}">
                <a16:creationId xmlns:a16="http://schemas.microsoft.com/office/drawing/2014/main" id="{F4B705C8-5E6C-1212-CAC6-7055DF4B6043}"/>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9380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normAutofit/>
          </a:bodyPr>
          <a:lstStyle/>
          <a:p>
            <a:r>
              <a:rPr lang="en-HK" dirty="0"/>
              <a:t>How to get started? </a:t>
            </a:r>
          </a:p>
        </p:txBody>
      </p:sp>
      <p:sp>
        <p:nvSpPr>
          <p:cNvPr id="3" name="Content Placeholder 2">
            <a:extLst>
              <a:ext uri="{FF2B5EF4-FFF2-40B4-BE49-F238E27FC236}">
                <a16:creationId xmlns:a16="http://schemas.microsoft.com/office/drawing/2014/main" id="{B3B00A0A-28EE-593A-6993-C4623B4D3E6B}"/>
              </a:ext>
            </a:extLst>
          </p:cNvPr>
          <p:cNvSpPr>
            <a:spLocks noGrp="1"/>
          </p:cNvSpPr>
          <p:nvPr>
            <p:ph idx="1"/>
          </p:nvPr>
        </p:nvSpPr>
        <p:spPr>
          <a:xfrm>
            <a:off x="0" y="975472"/>
            <a:ext cx="8010144" cy="3974479"/>
          </a:xfrm>
        </p:spPr>
        <p:txBody>
          <a:bodyPr>
            <a:noAutofit/>
          </a:bodyPr>
          <a:lstStyle/>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rPr>
              <a:t>30-Days-Of-</a:t>
            </a:r>
            <a:r>
              <a:rPr lang="en-US" sz="1800" dirty="0">
                <a:latin typeface="Calibri" panose="020F0502020204030204"/>
                <a:cs typeface="Calibri" panose="020F0502020204030204"/>
                <a:hlinkClick r:id="rId2"/>
              </a:rPr>
              <a:t>Python</a:t>
            </a:r>
            <a:r>
              <a:rPr lang="en-US" sz="1800" dirty="0">
                <a:latin typeface="Calibri" panose="020F0502020204030204"/>
                <a:cs typeface="Calibri" panose="020F0502020204030204"/>
              </a:rPr>
              <a:t>, </a:t>
            </a:r>
            <a:r>
              <a:rPr lang="en-US" sz="1800" dirty="0">
                <a:latin typeface="Calibri" panose="020F0502020204030204"/>
                <a:cs typeface="Calibri" panose="020F0502020204030204"/>
                <a:hlinkClick r:id="rId3"/>
              </a:rPr>
              <a:t>PyFlo</a:t>
            </a:r>
            <a:r>
              <a:rPr lang="en-US" sz="1800" dirty="0">
                <a:latin typeface="Calibri" panose="020F0502020204030204"/>
                <a:cs typeface="Calibri" panose="020F0502020204030204"/>
              </a:rPr>
              <a:t>, </a:t>
            </a:r>
            <a:r>
              <a:rPr lang="en-US" sz="1800" dirty="0">
                <a:latin typeface="Calibri" panose="020F0502020204030204"/>
                <a:cs typeface="Calibri" panose="020F0502020204030204"/>
                <a:hlinkClick r:id="rId4"/>
              </a:rPr>
              <a:t>Python Wiki</a:t>
            </a:r>
            <a:endParaRPr lang="en-US" sz="1800" dirty="0">
              <a:latin typeface="Calibri" panose="020F0502020204030204"/>
              <a:cs typeface="Calibri" panose="020F0502020204030204"/>
            </a:endParaRPr>
          </a:p>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hlinkClick r:id="rId5"/>
              </a:rPr>
              <a:t>W3Schools</a:t>
            </a:r>
            <a:r>
              <a:rPr lang="en-US" sz="1800" dirty="0">
                <a:latin typeface="Calibri" panose="020F0502020204030204"/>
                <a:cs typeface="Calibri" panose="020F0502020204030204"/>
              </a:rPr>
              <a:t>, Python official </a:t>
            </a:r>
            <a:r>
              <a:rPr lang="en-US" sz="1800" dirty="0">
                <a:latin typeface="Calibri" panose="020F0502020204030204"/>
                <a:cs typeface="Calibri" panose="020F0502020204030204"/>
                <a:hlinkClick r:id="rId6"/>
              </a:rPr>
              <a:t>tutorial</a:t>
            </a:r>
            <a:r>
              <a:rPr lang="en-US" sz="1800" dirty="0">
                <a:latin typeface="Calibri" panose="020F0502020204030204"/>
                <a:cs typeface="Calibri" panose="020F0502020204030204"/>
              </a:rPr>
              <a:t>, </a:t>
            </a:r>
            <a:r>
              <a:rPr lang="en-US" sz="1800" dirty="0">
                <a:latin typeface="Calibri" panose="020F0502020204030204"/>
                <a:cs typeface="Calibri" panose="020F0502020204030204"/>
                <a:hlinkClick r:id="rId7"/>
              </a:rPr>
              <a:t>Khan Academy</a:t>
            </a:r>
            <a:r>
              <a:rPr lang="en-US" sz="1800" dirty="0">
                <a:latin typeface="Calibri" panose="020F0502020204030204"/>
                <a:cs typeface="Calibri" panose="020F0502020204030204"/>
              </a:rPr>
              <a:t>, and other online tutorials</a:t>
            </a:r>
          </a:p>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rPr>
              <a:t>Pre-built </a:t>
            </a:r>
            <a:r>
              <a:rPr lang="en-US" sz="1800" dirty="0">
                <a:latin typeface="Calibri" panose="020F0502020204030204"/>
                <a:cs typeface="Calibri" panose="020F0502020204030204"/>
                <a:hlinkClick r:id="rId8"/>
              </a:rPr>
              <a:t>algorithms</a:t>
            </a:r>
            <a:r>
              <a:rPr lang="en-US" sz="1800" dirty="0">
                <a:latin typeface="Calibri" panose="020F0502020204030204"/>
                <a:cs typeface="Calibri" panose="020F0502020204030204"/>
              </a:rPr>
              <a:t>, and </a:t>
            </a:r>
            <a:r>
              <a:rPr lang="en-US" sz="1800" dirty="0">
                <a:latin typeface="Calibri" panose="020F0502020204030204"/>
                <a:cs typeface="Calibri" panose="020F0502020204030204"/>
                <a:hlinkClick r:id="rId9"/>
              </a:rPr>
              <a:t>code samples</a:t>
            </a:r>
            <a:endParaRPr lang="en-US" sz="1800" dirty="0">
              <a:latin typeface="Calibri" panose="020F0502020204030204"/>
              <a:cs typeface="Calibri" panose="020F0502020204030204"/>
            </a:endParaRPr>
          </a:p>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rPr>
              <a:t>Explore </a:t>
            </a:r>
            <a:r>
              <a:rPr lang="en-US" sz="1800" dirty="0">
                <a:latin typeface="Calibri" panose="020F0502020204030204"/>
                <a:cs typeface="Calibri" panose="020F0502020204030204"/>
                <a:hlinkClick r:id="rId10"/>
              </a:rPr>
              <a:t>cheatsheet</a:t>
            </a:r>
            <a:endParaRPr lang="en-US" sz="1800" dirty="0">
              <a:latin typeface="Calibri" panose="020F0502020204030204"/>
              <a:cs typeface="Calibri" panose="020F0502020204030204"/>
            </a:endParaRPr>
          </a:p>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rPr>
              <a:t>Udemy, Coursera, and other online courses </a:t>
            </a:r>
          </a:p>
          <a:p>
            <a:pPr marL="374650" indent="-285750" defTabSz="914400">
              <a:lnSpc>
                <a:spcPts val="2800"/>
              </a:lnSpc>
              <a:spcBef>
                <a:spcPts val="0"/>
              </a:spcBef>
              <a:buSzPct val="100000"/>
              <a:buFont typeface="Wingdings" panose="05000000000000000000" pitchFamily="2" charset="2"/>
              <a:buChar char="v"/>
            </a:pPr>
            <a:r>
              <a:rPr lang="en-US" sz="1800" dirty="0">
                <a:latin typeface="Calibri" panose="020F0502020204030204"/>
                <a:cs typeface="Calibri" panose="020F0502020204030204"/>
                <a:hlinkClick r:id="rId11"/>
              </a:rPr>
              <a:t>Books</a:t>
            </a:r>
            <a:endParaRPr lang="en-US" sz="1800" dirty="0">
              <a:latin typeface="Calibri" panose="020F0502020204030204"/>
              <a:cs typeface="Calibri" panose="020F0502020204030204"/>
            </a:endParaRPr>
          </a:p>
          <a:p>
            <a:pPr marL="1004888" indent="-285750" defTabSz="914400">
              <a:lnSpc>
                <a:spcPts val="2800"/>
              </a:lnSpc>
              <a:spcBef>
                <a:spcPts val="0"/>
              </a:spcBef>
              <a:buSzPct val="100000"/>
              <a:buFont typeface="Wingdings" panose="05000000000000000000" pitchFamily="2" charset="2"/>
              <a:buChar char="Ø"/>
            </a:pPr>
            <a:r>
              <a:rPr lang="en-US" sz="1800" dirty="0">
                <a:latin typeface="Calibri" panose="020F0502020204030204"/>
                <a:cs typeface="Calibri" panose="020F0502020204030204"/>
                <a:hlinkClick r:id="rId12"/>
              </a:rPr>
              <a:t>Essential Python for Machine Learning</a:t>
            </a:r>
            <a:endParaRPr lang="en-US" sz="1800" dirty="0">
              <a:latin typeface="Calibri" panose="020F0502020204030204"/>
              <a:cs typeface="Calibri" panose="020F0502020204030204"/>
            </a:endParaRPr>
          </a:p>
          <a:p>
            <a:pPr marL="1004888" indent="-285750" defTabSz="914400">
              <a:lnSpc>
                <a:spcPts val="2800"/>
              </a:lnSpc>
              <a:spcBef>
                <a:spcPts val="0"/>
              </a:spcBef>
              <a:buSzPct val="100000"/>
              <a:buFont typeface="Wingdings" panose="05000000000000000000" pitchFamily="2" charset="2"/>
              <a:buChar char="Ø"/>
            </a:pPr>
            <a:r>
              <a:rPr lang="en-US" sz="1800" dirty="0">
                <a:latin typeface="Calibri" panose="020F0502020204030204"/>
                <a:cs typeface="Calibri" panose="020F0502020204030204"/>
              </a:rPr>
              <a:t>Learn to Code by Solving Problems: </a:t>
            </a:r>
            <a:r>
              <a:rPr lang="en-US" sz="1800" dirty="0">
                <a:latin typeface="Calibri" panose="020F0502020204030204"/>
                <a:cs typeface="Calibri" panose="020F0502020204030204"/>
                <a:hlinkClick r:id="rId13"/>
              </a:rPr>
              <a:t>A Python Programming Primer</a:t>
            </a:r>
            <a:endParaRPr lang="en-US" sz="1800" dirty="0">
              <a:latin typeface="Calibri" panose="020F0502020204030204"/>
              <a:cs typeface="Calibri" panose="020F0502020204030204"/>
            </a:endParaRPr>
          </a:p>
          <a:p>
            <a:pPr marL="1004888" indent="-285750" defTabSz="914400">
              <a:lnSpc>
                <a:spcPts val="2800"/>
              </a:lnSpc>
              <a:spcBef>
                <a:spcPts val="0"/>
              </a:spcBef>
              <a:buSzPct val="100000"/>
              <a:buFont typeface="Wingdings" panose="05000000000000000000" pitchFamily="2" charset="2"/>
              <a:buChar char="Ø"/>
            </a:pPr>
            <a:r>
              <a:rPr lang="en-US" sz="1800" dirty="0">
                <a:latin typeface="Calibri" panose="020F0502020204030204"/>
                <a:cs typeface="Calibri" panose="020F0502020204030204"/>
              </a:rPr>
              <a:t>Learning IoT with Python and </a:t>
            </a:r>
            <a:r>
              <a:rPr lang="en-US" sz="1800" dirty="0">
                <a:latin typeface="Calibri" panose="020F0502020204030204"/>
                <a:cs typeface="Calibri" panose="020F0502020204030204"/>
                <a:hlinkClick r:id="rId14"/>
              </a:rPr>
              <a:t>Raspberry Pi</a:t>
            </a:r>
            <a:endParaRPr lang="en-US" sz="1800" dirty="0">
              <a:latin typeface="Calibri" panose="020F0502020204030204"/>
              <a:cs typeface="Calibri" panose="020F0502020204030204"/>
            </a:endParaRPr>
          </a:p>
          <a:p>
            <a:pPr marL="1004888" indent="-285750" defTabSz="914400">
              <a:lnSpc>
                <a:spcPts val="2800"/>
              </a:lnSpc>
              <a:spcBef>
                <a:spcPts val="0"/>
              </a:spcBef>
              <a:buSzPct val="100000"/>
              <a:buFont typeface="Wingdings" panose="05000000000000000000" pitchFamily="2" charset="2"/>
              <a:buChar char="Ø"/>
            </a:pPr>
            <a:r>
              <a:rPr lang="en-US" sz="1800" dirty="0">
                <a:latin typeface="Calibri" panose="020F0502020204030204"/>
                <a:cs typeface="Calibri" panose="020F0502020204030204"/>
              </a:rPr>
              <a:t>What You Need to Know about </a:t>
            </a:r>
            <a:r>
              <a:rPr lang="en-US" sz="1800" dirty="0">
                <a:latin typeface="Calibri" panose="020F0502020204030204"/>
                <a:cs typeface="Calibri" panose="020F0502020204030204"/>
                <a:hlinkClick r:id="rId15"/>
              </a:rPr>
              <a:t>Machine Learning</a:t>
            </a:r>
            <a:endParaRPr lang="en-US" sz="1800" dirty="0">
              <a:latin typeface="Calibri" panose="020F0502020204030204"/>
              <a:cs typeface="Calibri" panose="020F0502020204030204"/>
            </a:endParaRPr>
          </a:p>
          <a:p>
            <a:pPr marL="374650" indent="-285750" defTabSz="914400">
              <a:lnSpc>
                <a:spcPts val="2800"/>
              </a:lnSpc>
              <a:spcBef>
                <a:spcPts val="0"/>
              </a:spcBef>
              <a:buSzPct val="100000"/>
              <a:buFont typeface="Wingdings" panose="05000000000000000000" pitchFamily="2" charset="2"/>
              <a:buChar char="v"/>
            </a:pPr>
            <a:endParaRPr lang="en-HK" sz="1800" dirty="0">
              <a:latin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
        <p:nvSpPr>
          <p:cNvPr id="5" name="Slide Number Placeholder 3">
            <a:extLst>
              <a:ext uri="{FF2B5EF4-FFF2-40B4-BE49-F238E27FC236}">
                <a16:creationId xmlns:a16="http://schemas.microsoft.com/office/drawing/2014/main" id="{2AEA7C09-9641-68FA-DE78-11277AB01836}"/>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917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D41E-38FF-5F69-D3F7-73AD5562EC3E}"/>
              </a:ext>
            </a:extLst>
          </p:cNvPr>
          <p:cNvSpPr>
            <a:spLocks noGrp="1"/>
          </p:cNvSpPr>
          <p:nvPr>
            <p:ph type="title"/>
          </p:nvPr>
        </p:nvSpPr>
        <p:spPr>
          <a:xfrm>
            <a:off x="457200" y="102393"/>
            <a:ext cx="8229600" cy="857250"/>
          </a:xfrm>
        </p:spPr>
        <p:txBody>
          <a:bodyPr>
            <a:normAutofit/>
          </a:bodyPr>
          <a:lstStyle/>
          <a:p>
            <a:r>
              <a:rPr lang="en-HK" dirty="0"/>
              <a:t>Python IDEs and Tools </a:t>
            </a:r>
          </a:p>
        </p:txBody>
      </p:sp>
      <p:sp>
        <p:nvSpPr>
          <p:cNvPr id="3" name="Content Placeholder 2">
            <a:extLst>
              <a:ext uri="{FF2B5EF4-FFF2-40B4-BE49-F238E27FC236}">
                <a16:creationId xmlns:a16="http://schemas.microsoft.com/office/drawing/2014/main" id="{B3B00A0A-28EE-593A-6993-C4623B4D3E6B}"/>
              </a:ext>
            </a:extLst>
          </p:cNvPr>
          <p:cNvSpPr>
            <a:spLocks noGrp="1"/>
          </p:cNvSpPr>
          <p:nvPr>
            <p:ph idx="1"/>
          </p:nvPr>
        </p:nvSpPr>
        <p:spPr>
          <a:xfrm>
            <a:off x="0" y="707136"/>
            <a:ext cx="5242560" cy="4197049"/>
          </a:xfrm>
        </p:spPr>
        <p:txBody>
          <a:bodyPr>
            <a:noAutofit/>
          </a:bodyPr>
          <a:lstStyle/>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Native Python </a:t>
            </a:r>
            <a:r>
              <a:rPr lang="en-US" sz="1800" dirty="0">
                <a:latin typeface="Calibri" panose="020F0502020204030204"/>
                <a:cs typeface="Calibri" panose="020F0502020204030204"/>
                <a:hlinkClick r:id="rId2"/>
              </a:rPr>
              <a:t>interpreter</a:t>
            </a:r>
            <a:r>
              <a:rPr lang="en-US" sz="1800" dirty="0">
                <a:latin typeface="Calibri" panose="020F0502020204030204"/>
                <a:cs typeface="Calibri" panose="020F0502020204030204"/>
              </a:rPr>
              <a:t>.</a:t>
            </a:r>
          </a:p>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Online Python tools e.g., </a:t>
            </a:r>
            <a:r>
              <a:rPr lang="en-US" sz="1800" dirty="0">
                <a:latin typeface="Calibri" panose="020F0502020204030204"/>
                <a:cs typeface="Calibri" panose="020F0502020204030204"/>
                <a:hlinkClick r:id="rId3"/>
              </a:rPr>
              <a:t>Google Colab</a:t>
            </a:r>
            <a:endParaRPr lang="en-US" sz="1800" dirty="0">
              <a:latin typeface="Calibri" panose="020F0502020204030204"/>
              <a:cs typeface="Calibri" panose="020F0502020204030204"/>
            </a:endParaRPr>
          </a:p>
          <a:p>
            <a:pPr marL="431800" indent="-342900" defTabSz="914400">
              <a:lnSpc>
                <a:spcPts val="2800"/>
              </a:lnSpc>
              <a:spcBef>
                <a:spcPts val="0"/>
              </a:spcBef>
              <a:buSzPct val="100000"/>
              <a:buFont typeface="Wingdings" panose="05000000000000000000" pitchFamily="2" charset="2"/>
              <a:buChar char="ü"/>
            </a:pPr>
            <a:r>
              <a:rPr lang="en-US" sz="1800" dirty="0">
                <a:latin typeface="Calibri" panose="020F0502020204030204"/>
                <a:cs typeface="Calibri" panose="020F0502020204030204"/>
              </a:rPr>
              <a:t>Python </a:t>
            </a:r>
            <a:r>
              <a:rPr lang="en-US" sz="1800" dirty="0">
                <a:latin typeface="Calibri" panose="020F0502020204030204"/>
                <a:cs typeface="Calibri" panose="020F0502020204030204"/>
                <a:hlinkClick r:id="rId4"/>
              </a:rPr>
              <a:t>IDEs</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hlinkClick r:id="rId5"/>
              </a:rPr>
              <a:t>PyCharm</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rPr>
              <a:t>Visual Studio Code </a:t>
            </a:r>
            <a:r>
              <a:rPr lang="pt-BR" sz="1800" dirty="0">
                <a:latin typeface="Calibri" panose="020F0502020204030204"/>
                <a:cs typeface="Calibri" panose="020F0502020204030204"/>
                <a:hlinkClick r:id="rId6"/>
              </a:rPr>
              <a:t>(VSCode)</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rPr>
              <a:t>Mu </a:t>
            </a:r>
            <a:r>
              <a:rPr lang="pt-BR" sz="1800" dirty="0">
                <a:latin typeface="Calibri" panose="020F0502020204030204"/>
                <a:cs typeface="Calibri" panose="020F0502020204030204"/>
                <a:hlinkClick r:id="rId7"/>
              </a:rPr>
              <a:t>Editor</a:t>
            </a:r>
            <a:r>
              <a:rPr lang="pt-BR" sz="1800" dirty="0">
                <a:latin typeface="Calibri" panose="020F0502020204030204"/>
                <a:cs typeface="Calibri" panose="020F0502020204030204"/>
              </a:rPr>
              <a:t>,  </a:t>
            </a:r>
            <a:r>
              <a:rPr lang="pt-BR" sz="1800" dirty="0">
                <a:latin typeface="Calibri" panose="020F0502020204030204"/>
                <a:cs typeface="Calibri" panose="020F0502020204030204"/>
                <a:hlinkClick r:id="rId8"/>
              </a:rPr>
              <a:t>Thonny</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hlinkClick r:id="rId9"/>
              </a:rPr>
              <a:t>Spyder</a:t>
            </a:r>
            <a:r>
              <a:rPr lang="pt-BR" sz="1800" dirty="0">
                <a:latin typeface="Calibri" panose="020F0502020204030204"/>
                <a:cs typeface="Calibri" panose="020F0502020204030204"/>
              </a:rPr>
              <a:t>,  </a:t>
            </a:r>
            <a:r>
              <a:rPr lang="pt-BR" sz="1800" dirty="0">
                <a:latin typeface="Calibri" panose="020F0502020204030204"/>
                <a:cs typeface="Calibri" panose="020F0502020204030204"/>
                <a:hlinkClick r:id="rId10"/>
              </a:rPr>
              <a:t>Komodo IDE</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rPr>
              <a:t>Eclipse with PyDev</a:t>
            </a: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rPr>
              <a:t>IDLE, </a:t>
            </a:r>
            <a:r>
              <a:rPr lang="pt-BR" sz="1800" dirty="0">
                <a:latin typeface="Calibri" panose="020F0502020204030204"/>
                <a:cs typeface="Calibri" panose="020F0502020204030204"/>
                <a:hlinkClick r:id="rId11"/>
              </a:rPr>
              <a:t>NetBeans</a:t>
            </a:r>
            <a:endParaRPr lang="pt-BR" sz="1800" dirty="0">
              <a:latin typeface="Calibri" panose="020F0502020204030204"/>
              <a:cs typeface="Calibri" panose="020F0502020204030204"/>
            </a:endParaRPr>
          </a:p>
          <a:p>
            <a:pPr marL="822325" indent="-285750" defTabSz="914400">
              <a:lnSpc>
                <a:spcPts val="2800"/>
              </a:lnSpc>
              <a:spcBef>
                <a:spcPts val="0"/>
              </a:spcBef>
              <a:buSzPct val="100000"/>
              <a:buFont typeface="Wingdings" panose="05000000000000000000" pitchFamily="2" charset="2"/>
              <a:buChar char="Ø"/>
            </a:pPr>
            <a:r>
              <a:rPr lang="pt-BR" sz="1800" dirty="0">
                <a:latin typeface="Calibri" panose="020F0502020204030204"/>
                <a:cs typeface="Calibri" panose="020F0502020204030204"/>
                <a:hlinkClick r:id="rId12"/>
              </a:rPr>
              <a:t>Jupiter notebook</a:t>
            </a:r>
            <a:endParaRPr lang="pt-BR" sz="1800" dirty="0">
              <a:latin typeface="Calibri" panose="020F0502020204030204"/>
              <a:cs typeface="Calibri" panose="020F0502020204030204"/>
            </a:endParaRPr>
          </a:p>
          <a:p>
            <a:pPr marL="88900" indent="0" defTabSz="914400">
              <a:lnSpc>
                <a:spcPts val="2800"/>
              </a:lnSpc>
              <a:spcBef>
                <a:spcPts val="0"/>
              </a:spcBef>
              <a:buSzPct val="100000"/>
              <a:buNone/>
            </a:pPr>
            <a:endParaRPr lang="en-US" sz="1800" dirty="0">
              <a:latin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A45AFE14-D2E3-3B6E-E13E-531106513F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5" name="Rectangle 1">
            <a:extLst>
              <a:ext uri="{FF2B5EF4-FFF2-40B4-BE49-F238E27FC236}">
                <a16:creationId xmlns:a16="http://schemas.microsoft.com/office/drawing/2014/main" id="{0CB92F8E-733A-501C-BFE5-137200B3D734}"/>
              </a:ext>
            </a:extLst>
          </p:cNvPr>
          <p:cNvSpPr>
            <a:spLocks noChangeArrowheads="1"/>
          </p:cNvSpPr>
          <p:nvPr/>
        </p:nvSpPr>
        <p:spPr bwMode="auto">
          <a:xfrm>
            <a:off x="4358450" y="2505832"/>
            <a:ext cx="4389500" cy="1169551"/>
          </a:xfrm>
          <a:prstGeom prst="rect">
            <a:avLst/>
          </a:prstGeom>
          <a:noFill/>
          <a:ln w="9525">
            <a:solidFill>
              <a:srgbClr val="D6009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206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2060"/>
                </a:solidFill>
                <a:latin typeface="Arial Unicode MS"/>
              </a:rPr>
              <a:t>Is a Python distribution that comes with all the necessary Python and R tools for AI and other scientific computing.       </a:t>
            </a:r>
            <a:r>
              <a:rPr kumimoji="0" lang="en-US" altLang="en-US" b="0" i="0" u="none" strike="noStrike" cap="none" normalizeH="0" baseline="0" dirty="0">
                <a:ln>
                  <a:noFill/>
                </a:ln>
                <a:solidFill>
                  <a:srgbClr val="002060"/>
                </a:solidFill>
                <a:effectLst/>
              </a:rPr>
              <a:t> </a:t>
            </a:r>
          </a:p>
        </p:txBody>
      </p:sp>
      <p:pic>
        <p:nvPicPr>
          <p:cNvPr id="7" name="Picture 6">
            <a:extLst>
              <a:ext uri="{FF2B5EF4-FFF2-40B4-BE49-F238E27FC236}">
                <a16:creationId xmlns:a16="http://schemas.microsoft.com/office/drawing/2014/main" id="{B3AA5FD1-F59C-5085-75F8-F2AB03491CAF}"/>
              </a:ext>
            </a:extLst>
          </p:cNvPr>
          <p:cNvPicPr>
            <a:picLocks noChangeAspect="1"/>
          </p:cNvPicPr>
          <p:nvPr/>
        </p:nvPicPr>
        <p:blipFill>
          <a:blip r:embed="rId13"/>
          <a:stretch>
            <a:fillRect/>
          </a:stretch>
        </p:blipFill>
        <p:spPr>
          <a:xfrm>
            <a:off x="5724525" y="2248657"/>
            <a:ext cx="1895475" cy="514350"/>
          </a:xfrm>
          <a:prstGeom prst="rect">
            <a:avLst/>
          </a:prstGeom>
        </p:spPr>
      </p:pic>
      <p:sp>
        <p:nvSpPr>
          <p:cNvPr id="6" name="Slide Number Placeholder 3">
            <a:extLst>
              <a:ext uri="{FF2B5EF4-FFF2-40B4-BE49-F238E27FC236}">
                <a16:creationId xmlns:a16="http://schemas.microsoft.com/office/drawing/2014/main" id="{6CAD63EF-37A7-5329-91BE-AFE4938E22B2}"/>
              </a:ext>
            </a:extLst>
          </p:cNvPr>
          <p:cNvSpPr txBox="1">
            <a:spLocks/>
          </p:cNvSpPr>
          <p:nvPr/>
        </p:nvSpPr>
        <p:spPr>
          <a:xfrm>
            <a:off x="91440" y="4766504"/>
            <a:ext cx="554736" cy="229836"/>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17</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81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highlight>
                  <a:srgbClr val="FFFF00"/>
                </a:highlight>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18</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8743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lang="en-GB"/>
          </a:p>
        </p:txBody>
      </p:sp>
      <p:sp>
        <p:nvSpPr>
          <p:cNvPr id="138" name="Google Shape;138;p14"/>
          <p:cNvSpPr txBox="1">
            <a:spLocks noGrp="1"/>
          </p:cNvSpPr>
          <p:nvPr>
            <p:ph type="title" idx="4294967295"/>
          </p:nvPr>
        </p:nvSpPr>
        <p:spPr>
          <a:xfrm>
            <a:off x="223025" y="242486"/>
            <a:ext cx="7940672"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Python on Cloud vs on Local Machine</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139" name="Google Shape;139;p14"/>
          <p:cNvSpPr txBox="1"/>
          <p:nvPr/>
        </p:nvSpPr>
        <p:spPr>
          <a:xfrm>
            <a:off x="337518" y="1374019"/>
            <a:ext cx="4572233" cy="2258831"/>
          </a:xfrm>
          <a:prstGeom prst="rect">
            <a:avLst/>
          </a:prstGeom>
          <a:noFill/>
          <a:ln>
            <a:noFill/>
          </a:ln>
        </p:spPr>
        <p:txBody>
          <a:bodyPr spcFirstLastPara="1" wrap="square" lIns="91425" tIns="91425" rIns="91425" bIns="91425" anchor="t" anchorCtr="0">
            <a:noAutofit/>
          </a:bodyPr>
          <a:lstStyle/>
          <a:p>
            <a:pPr marL="431800" lvl="0" indent="-342900" algn="l" rtl="0">
              <a:spcBef>
                <a:spcPts val="0"/>
              </a:spcBef>
              <a:spcAft>
                <a:spcPts val="0"/>
              </a:spcAft>
              <a:buSzPct val="100000"/>
              <a:buFont typeface="Wingdings" panose="05000000000000000000" pitchFamily="2" charset="2"/>
              <a:buChar char="Ø"/>
            </a:pPr>
            <a:r>
              <a:rPr lang="en-GB" sz="2000" dirty="0">
                <a:solidFill>
                  <a:schemeClr val="bg1"/>
                </a:solidFill>
                <a:latin typeface="Calibri" panose="020F0502020204030204"/>
                <a:ea typeface="Calibri" panose="020F0502020204030204"/>
                <a:cs typeface="Calibri" panose="020F0502020204030204"/>
                <a:sym typeface="Calibri" panose="020F0502020204030204"/>
              </a:rPr>
              <a:t>Cloud server (Google </a:t>
            </a:r>
            <a:r>
              <a:rPr lang="en-GB" sz="2000" dirty="0">
                <a:solidFill>
                  <a:schemeClr val="bg1"/>
                </a:solidFill>
                <a:latin typeface="Calibri" panose="020F0502020204030204"/>
                <a:ea typeface="Calibri" panose="020F0502020204030204"/>
                <a:cs typeface="Calibri" panose="020F0502020204030204"/>
                <a:sym typeface="Calibri" panose="020F0502020204030204"/>
                <a:hlinkClick r:id="rId3"/>
              </a:rPr>
              <a:t>Colab</a:t>
            </a:r>
            <a:r>
              <a:rPr lang="en-GB" sz="2000" dirty="0">
                <a:solidFill>
                  <a:schemeClr val="bg1"/>
                </a:solidFill>
                <a:latin typeface="Calibri" panose="020F0502020204030204"/>
                <a:ea typeface="Calibri" panose="020F0502020204030204"/>
                <a:cs typeface="Calibri" panose="020F0502020204030204"/>
                <a:sym typeface="Calibri" panose="020F0502020204030204"/>
              </a:rPr>
              <a:t>)</a:t>
            </a:r>
          </a:p>
          <a:p>
            <a:pPr marL="431800" lvl="0" indent="-342900" algn="l" rtl="0">
              <a:spcBef>
                <a:spcPts val="0"/>
              </a:spcBef>
              <a:spcAft>
                <a:spcPts val="0"/>
              </a:spcAft>
              <a:buSzPct val="100000"/>
              <a:buFont typeface="Wingdings" panose="05000000000000000000" pitchFamily="2" charset="2"/>
              <a:buChar char="ü"/>
            </a:pPr>
            <a:r>
              <a:rPr lang="en-GB" sz="2000" dirty="0">
                <a:solidFill>
                  <a:schemeClr val="bg1"/>
                </a:solidFill>
                <a:latin typeface="Calibri" panose="020F0502020204030204"/>
                <a:ea typeface="Calibri" panose="020F0502020204030204"/>
                <a:cs typeface="Calibri" panose="020F0502020204030204"/>
                <a:sym typeface="Calibri" panose="020F0502020204030204"/>
              </a:rPr>
              <a:t>No Python installation required</a:t>
            </a:r>
          </a:p>
          <a:p>
            <a:pPr marL="431800" lvl="0" indent="-342900" algn="l" rtl="0">
              <a:spcBef>
                <a:spcPts val="0"/>
              </a:spcBef>
              <a:spcAft>
                <a:spcPts val="0"/>
              </a:spcAft>
              <a:buSzPct val="100000"/>
              <a:buFont typeface="Wingdings" panose="05000000000000000000" pitchFamily="2" charset="2"/>
              <a:buChar char="ü"/>
            </a:pPr>
            <a:r>
              <a:rPr lang="en-GB" sz="2000" dirty="0">
                <a:solidFill>
                  <a:schemeClr val="bg1"/>
                </a:solidFill>
                <a:latin typeface="Calibri" panose="020F0502020204030204"/>
                <a:ea typeface="Calibri" panose="020F0502020204030204"/>
                <a:cs typeface="Calibri" panose="020F0502020204030204"/>
                <a:sym typeface="Calibri" panose="020F0502020204030204"/>
              </a:rPr>
              <a:t>Free AI accelerators (GPU, TPU)</a:t>
            </a:r>
          </a:p>
          <a:p>
            <a:pPr marL="431800" lvl="0" indent="-342900" algn="l" rtl="0">
              <a:spcBef>
                <a:spcPts val="0"/>
              </a:spcBef>
              <a:spcAft>
                <a:spcPts val="0"/>
              </a:spcAft>
              <a:buSzPct val="100000"/>
              <a:buFont typeface="Calibri" panose="020F050202020403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Computer accessories (camera, mic, etc) not available</a:t>
            </a:r>
          </a:p>
          <a:p>
            <a:pPr marL="431800" lvl="0" indent="-342900" algn="l" rtl="0">
              <a:spcBef>
                <a:spcPts val="0"/>
              </a:spcBef>
              <a:spcAft>
                <a:spcPts val="0"/>
              </a:spcAft>
              <a:buSzPct val="100000"/>
              <a:buFont typeface="Calibri" panose="020F050202020403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(For free version) Disconnect automatically when not in use </a:t>
            </a:r>
          </a:p>
          <a:p>
            <a:pPr marL="431800" lvl="0" indent="-342900" algn="l" rtl="0">
              <a:spcBef>
                <a:spcPts val="0"/>
              </a:spcBef>
              <a:spcAft>
                <a:spcPts val="0"/>
              </a:spcAft>
              <a:buSzPct val="100000"/>
              <a:buFont typeface="Arial" panose="020B0604020202020204" pitchFamily="34" charset="0"/>
              <a:buChar char="•"/>
            </a:pPr>
            <a:endParaRPr lang="en-GB" sz="2000" u="sng"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12" name="Google Shape;139;p14">
            <a:extLst>
              <a:ext uri="{FF2B5EF4-FFF2-40B4-BE49-F238E27FC236}">
                <a16:creationId xmlns:a16="http://schemas.microsoft.com/office/drawing/2014/main" id="{CB96BD05-61E0-4611-8B53-70BF5E4ED1E0}"/>
              </a:ext>
            </a:extLst>
          </p:cNvPr>
          <p:cNvSpPr txBox="1"/>
          <p:nvPr/>
        </p:nvSpPr>
        <p:spPr>
          <a:xfrm>
            <a:off x="4608824" y="1378135"/>
            <a:ext cx="3987345" cy="2122944"/>
          </a:xfrm>
          <a:prstGeom prst="rect">
            <a:avLst/>
          </a:prstGeom>
          <a:noFill/>
          <a:ln>
            <a:noFill/>
          </a:ln>
        </p:spPr>
        <p:txBody>
          <a:bodyPr spcFirstLastPara="1" wrap="square" lIns="91425" tIns="91425" rIns="91425" bIns="91425" anchor="t" anchorCtr="0">
            <a:noAutofit/>
          </a:bodyPr>
          <a:lstStyle/>
          <a:p>
            <a:pPr marL="431800" lvl="0" indent="-342900" algn="l" rtl="0">
              <a:spcBef>
                <a:spcPts val="0"/>
              </a:spcBef>
              <a:spcAft>
                <a:spcPts val="0"/>
              </a:spcAft>
              <a:buSzPct val="100000"/>
              <a:buFont typeface="Wingdings" panose="05000000000000000000" pitchFamily="2" charset="2"/>
              <a:buChar char="Ø"/>
            </a:pPr>
            <a:r>
              <a:rPr lang="en-GB" sz="2000" dirty="0">
                <a:solidFill>
                  <a:schemeClr val="bg1"/>
                </a:solidFill>
                <a:latin typeface="Calibri" panose="020F0502020204030204"/>
                <a:ea typeface="Calibri" panose="020F0502020204030204"/>
                <a:cs typeface="Calibri" panose="020F0502020204030204"/>
                <a:sym typeface="Calibri" panose="020F0502020204030204"/>
              </a:rPr>
              <a:t>Local machine</a:t>
            </a:r>
          </a:p>
          <a:p>
            <a:pPr marL="431800" indent="-342900">
              <a:buSzPct val="100000"/>
              <a:buFont typeface="Wingdings" panose="05000000000000000000" pitchFamily="2" charset="2"/>
              <a:buChar char="ü"/>
            </a:pPr>
            <a:r>
              <a:rPr lang="en-GB" sz="2000" dirty="0">
                <a:solidFill>
                  <a:schemeClr val="bg1"/>
                </a:solidFill>
                <a:latin typeface="Calibri" panose="020F0502020204030204"/>
                <a:ea typeface="Calibri" panose="020F0502020204030204"/>
                <a:cs typeface="Calibri" panose="020F0502020204030204"/>
                <a:sym typeface="Calibri" panose="020F0502020204030204"/>
              </a:rPr>
              <a:t>Computer accessories (camera, mic, etc) available</a:t>
            </a:r>
          </a:p>
          <a:p>
            <a:pPr marL="431800" indent="-342900">
              <a:buSzPct val="100000"/>
              <a:buFont typeface="Wingdings" panose="05000000000000000000" pitchFamily="2" charset="2"/>
              <a:buChar char="ü"/>
            </a:pPr>
            <a:r>
              <a:rPr lang="en-GB" sz="2000" dirty="0">
                <a:solidFill>
                  <a:schemeClr val="bg1"/>
                </a:solidFill>
                <a:latin typeface="Calibri" panose="020F0502020204030204"/>
                <a:ea typeface="Calibri" panose="020F0502020204030204"/>
                <a:cs typeface="Calibri" panose="020F0502020204030204"/>
                <a:sym typeface="Calibri" panose="020F0502020204030204"/>
              </a:rPr>
              <a:t>Won’t disconnect automatically</a:t>
            </a:r>
          </a:p>
          <a:p>
            <a:pPr marL="431800" indent="-342900">
              <a:buSzPct val="100000"/>
              <a:buFont typeface="Calibri" panose="020F050202020403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Python installation required</a:t>
            </a:r>
          </a:p>
          <a:p>
            <a:pPr marL="431800" indent="-342900">
              <a:buSzPct val="100000"/>
              <a:buFont typeface="Calibri" panose="020F050202020403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No free AI accelerators</a:t>
            </a:r>
          </a:p>
          <a:p>
            <a:pPr marL="431800" lvl="0" indent="-342900" algn="l" rtl="0">
              <a:spcBef>
                <a:spcPts val="0"/>
              </a:spcBef>
              <a:spcAft>
                <a:spcPts val="0"/>
              </a:spcAft>
              <a:buSzPct val="100000"/>
              <a:buFont typeface="Calibri" panose="020F0502020204030204" pitchFamily="34" charset="0"/>
              <a:buChar char="×"/>
            </a:pPr>
            <a:endParaRPr lang="en-GB" sz="2000" dirty="0">
              <a:solidFill>
                <a:schemeClr val="bg1"/>
              </a:solidFill>
              <a:latin typeface="Calibri" panose="020F0502020204030204"/>
              <a:ea typeface="Calibri" panose="020F0502020204030204"/>
              <a:cs typeface="Calibri" panose="020F0502020204030204"/>
              <a:sym typeface="Calibri" panose="020F0502020204030204"/>
            </a:endParaRPr>
          </a:p>
          <a:p>
            <a:pPr marL="431800" lvl="0" indent="-342900" algn="l" rtl="0">
              <a:spcBef>
                <a:spcPts val="0"/>
              </a:spcBef>
              <a:spcAft>
                <a:spcPts val="0"/>
              </a:spcAft>
              <a:buSzPct val="100000"/>
              <a:buFont typeface="Calibri" panose="020F0502020204030204" pitchFamily="34" charset="0"/>
              <a:buChar char="×"/>
            </a:pPr>
            <a:endParaRPr lang="en-GB" sz="2000" dirty="0">
              <a:solidFill>
                <a:schemeClr val="bg1"/>
              </a:solidFill>
              <a:latin typeface="Calibri" panose="020F0502020204030204"/>
              <a:ea typeface="Calibri" panose="020F0502020204030204"/>
              <a:cs typeface="Calibri" panose="020F0502020204030204"/>
              <a:sym typeface="Calibri" panose="020F0502020204030204"/>
            </a:endParaRPr>
          </a:p>
          <a:p>
            <a:pPr marL="431800" lvl="0" indent="-342900" algn="l" rtl="0">
              <a:spcBef>
                <a:spcPts val="0"/>
              </a:spcBef>
              <a:spcAft>
                <a:spcPts val="0"/>
              </a:spcAft>
              <a:buSzPct val="100000"/>
              <a:buFont typeface="Arial" panose="020B0604020202020204" pitchFamily="34" charset="0"/>
              <a:buChar char="•"/>
            </a:pPr>
            <a:endParaRPr lang="en-GB" sz="2000" u="sng"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9" name="Picture 8">
            <a:extLst>
              <a:ext uri="{FF2B5EF4-FFF2-40B4-BE49-F238E27FC236}">
                <a16:creationId xmlns:a16="http://schemas.microsoft.com/office/drawing/2014/main" id="{0B11FEE0-405F-450D-B849-BF01FFA9D59F}"/>
              </a:ext>
            </a:extLst>
          </p:cNvPr>
          <p:cNvPicPr>
            <a:picLocks noChangeAspect="1"/>
          </p:cNvPicPr>
          <p:nvPr/>
        </p:nvPicPr>
        <p:blipFill>
          <a:blip r:embed="rId4"/>
          <a:stretch>
            <a:fillRect/>
          </a:stretch>
        </p:blipFill>
        <p:spPr>
          <a:xfrm>
            <a:off x="1955011" y="3623545"/>
            <a:ext cx="1475558" cy="1013402"/>
          </a:xfrm>
          <a:prstGeom prst="rect">
            <a:avLst/>
          </a:prstGeom>
        </p:spPr>
      </p:pic>
      <p:pic>
        <p:nvPicPr>
          <p:cNvPr id="13" name="Picture 12">
            <a:extLst>
              <a:ext uri="{FF2B5EF4-FFF2-40B4-BE49-F238E27FC236}">
                <a16:creationId xmlns:a16="http://schemas.microsoft.com/office/drawing/2014/main" id="{3C585399-82B3-47D9-B818-157CB3C3BA9E}"/>
              </a:ext>
            </a:extLst>
          </p:cNvPr>
          <p:cNvPicPr>
            <a:picLocks noChangeAspect="1"/>
          </p:cNvPicPr>
          <p:nvPr/>
        </p:nvPicPr>
        <p:blipFill>
          <a:blip r:embed="rId5"/>
          <a:stretch>
            <a:fillRect/>
          </a:stretch>
        </p:blipFill>
        <p:spPr>
          <a:xfrm>
            <a:off x="4999866" y="3530266"/>
            <a:ext cx="2833818" cy="914136"/>
          </a:xfrm>
          <a:prstGeom prst="rect">
            <a:avLst/>
          </a:prstGeom>
        </p:spPr>
      </p:pic>
      <p:sp>
        <p:nvSpPr>
          <p:cNvPr id="14" name="TextBox 13">
            <a:extLst>
              <a:ext uri="{FF2B5EF4-FFF2-40B4-BE49-F238E27FC236}">
                <a16:creationId xmlns:a16="http://schemas.microsoft.com/office/drawing/2014/main" id="{61535BF8-40EC-4619-8BA7-F16CD26FB32F}"/>
              </a:ext>
            </a:extLst>
          </p:cNvPr>
          <p:cNvSpPr txBox="1"/>
          <p:nvPr/>
        </p:nvSpPr>
        <p:spPr>
          <a:xfrm>
            <a:off x="560173" y="972064"/>
            <a:ext cx="7755912" cy="400110"/>
          </a:xfrm>
          <a:prstGeom prst="rect">
            <a:avLst/>
          </a:prstGeom>
          <a:noFill/>
        </p:spPr>
        <p:txBody>
          <a:bodyPr wrap="square" rtlCol="0">
            <a:spAutoFit/>
          </a:bodyPr>
          <a:lstStyle/>
          <a:p>
            <a:pPr marL="285750" indent="-285750">
              <a:buFont typeface="Arial" panose="020B0604020202020204" pitchFamily="34" charset="0"/>
              <a:buChar char="•"/>
            </a:pPr>
            <a:r>
              <a:rPr lang="en-HK" sz="2000" dirty="0">
                <a:solidFill>
                  <a:schemeClr val="bg1"/>
                </a:solidFill>
              </a:rPr>
              <a:t>Python can be run on a cloud server or on a local machine</a:t>
            </a:r>
          </a:p>
        </p:txBody>
      </p:sp>
      <p:sp>
        <p:nvSpPr>
          <p:cNvPr id="2" name="Slide Number Placeholder 3">
            <a:extLst>
              <a:ext uri="{FF2B5EF4-FFF2-40B4-BE49-F238E27FC236}">
                <a16:creationId xmlns:a16="http://schemas.microsoft.com/office/drawing/2014/main" id="{D672F334-F514-AD92-E204-3C4B477A165D}"/>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19</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663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highlight>
                  <a:srgbClr val="FFFF00"/>
                </a:highlight>
                <a:latin typeface="Arial" panose="020B0604020202020204" pitchFamily="34" charset="0"/>
                <a:cs typeface="Arial" panose="020B0604020202020204" pitchFamily="34" charset="0"/>
              </a:rPr>
              <a:t>Course logistics</a:t>
            </a:r>
            <a:endParaRPr lang="en-HK" sz="2400" b="0" i="0" dirty="0">
              <a:effectLst/>
              <a:highlight>
                <a:srgbClr val="FFFF00"/>
              </a:highligh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1103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highlight>
                  <a:srgbClr val="FFFF00"/>
                </a:highlight>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20</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888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413EBCF-37DE-4D0A-B37E-231EA62ED8F4}"/>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21</a:t>
            </a:fld>
            <a:endParaRPr lang="en-US" altLang="en-US"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B57B8A7-48E0-5F25-4ED6-DE19AFE85F24}"/>
              </a:ext>
            </a:extLst>
          </p:cNvPr>
          <p:cNvPicPr>
            <a:picLocks noChangeAspect="1"/>
          </p:cNvPicPr>
          <p:nvPr/>
        </p:nvPicPr>
        <p:blipFill>
          <a:blip r:embed="rId3"/>
          <a:stretch>
            <a:fillRect/>
          </a:stretch>
        </p:blipFill>
        <p:spPr>
          <a:xfrm>
            <a:off x="7181088" y="218506"/>
            <a:ext cx="1399794" cy="1399794"/>
          </a:xfrm>
          <a:prstGeom prst="rect">
            <a:avLst/>
          </a:prstGeom>
        </p:spPr>
      </p:pic>
      <p:sp>
        <p:nvSpPr>
          <p:cNvPr id="6" name="TextBox 5">
            <a:extLst>
              <a:ext uri="{FF2B5EF4-FFF2-40B4-BE49-F238E27FC236}">
                <a16:creationId xmlns:a16="http://schemas.microsoft.com/office/drawing/2014/main" id="{06C4C0A1-1A26-7692-5797-1C64BFF8BB3D}"/>
              </a:ext>
            </a:extLst>
          </p:cNvPr>
          <p:cNvSpPr txBox="1"/>
          <p:nvPr/>
        </p:nvSpPr>
        <p:spPr>
          <a:xfrm>
            <a:off x="97476" y="1139461"/>
            <a:ext cx="6617970" cy="1938992"/>
          </a:xfrm>
          <a:prstGeom prst="rect">
            <a:avLst/>
          </a:prstGeom>
          <a:noFill/>
        </p:spPr>
        <p:txBody>
          <a:bodyPr wrap="square">
            <a:spAutoFit/>
          </a:bodyPr>
          <a:lstStyle/>
          <a:p>
            <a:pPr marL="285750" indent="-285750">
              <a:buFont typeface="Wingdings" panose="05000000000000000000" pitchFamily="2" charset="2"/>
              <a:buChar char="§"/>
            </a:pPr>
            <a:r>
              <a:rPr lang="en-US" sz="2400" dirty="0">
                <a:solidFill>
                  <a:schemeClr val="bg1"/>
                </a:solidFill>
              </a:rPr>
              <a:t>Distribution of Python and R packages for AI and other scientific computing. </a:t>
            </a:r>
          </a:p>
          <a:p>
            <a:pPr marL="285750" indent="-285750">
              <a:buFont typeface="Wingdings" panose="05000000000000000000" pitchFamily="2" charset="2"/>
              <a:buChar char="§"/>
            </a:pPr>
            <a:r>
              <a:rPr lang="en-US" sz="2400" dirty="0">
                <a:solidFill>
                  <a:schemeClr val="bg1"/>
                </a:solidFill>
              </a:rPr>
              <a:t>Open-source package and environment manager </a:t>
            </a:r>
          </a:p>
          <a:p>
            <a:pPr marL="285750" indent="-285750">
              <a:buFont typeface="Wingdings" panose="05000000000000000000" pitchFamily="2" charset="2"/>
              <a:buChar char="§"/>
            </a:pPr>
            <a:r>
              <a:rPr lang="en-US" sz="2400" dirty="0">
                <a:solidFill>
                  <a:schemeClr val="bg1"/>
                </a:solidFill>
              </a:rPr>
              <a:t>Over 1000 data packages </a:t>
            </a:r>
          </a:p>
          <a:p>
            <a:pPr marL="285750" indent="-285750">
              <a:buFont typeface="Wingdings" panose="05000000000000000000" pitchFamily="2" charset="2"/>
              <a:buChar char="§"/>
            </a:pPr>
            <a:r>
              <a:rPr lang="en-US" sz="2400" dirty="0">
                <a:solidFill>
                  <a:schemeClr val="bg1"/>
                </a:solidFill>
              </a:rPr>
              <a:t>250 popular data science packages.</a:t>
            </a:r>
            <a:endParaRPr lang="en-HK" sz="2400" dirty="0">
              <a:solidFill>
                <a:schemeClr val="bg1"/>
              </a:solidFill>
            </a:endParaRPr>
          </a:p>
        </p:txBody>
      </p:sp>
      <p:pic>
        <p:nvPicPr>
          <p:cNvPr id="8" name="Picture 7">
            <a:extLst>
              <a:ext uri="{FF2B5EF4-FFF2-40B4-BE49-F238E27FC236}">
                <a16:creationId xmlns:a16="http://schemas.microsoft.com/office/drawing/2014/main" id="{7A18EA10-EC09-9711-40A0-6FCD35D90B8B}"/>
              </a:ext>
            </a:extLst>
          </p:cNvPr>
          <p:cNvPicPr>
            <a:picLocks noChangeAspect="1"/>
          </p:cNvPicPr>
          <p:nvPr/>
        </p:nvPicPr>
        <p:blipFill>
          <a:blip r:embed="rId4"/>
          <a:stretch>
            <a:fillRect/>
          </a:stretch>
        </p:blipFill>
        <p:spPr>
          <a:xfrm>
            <a:off x="6420421" y="1709461"/>
            <a:ext cx="2626103" cy="808006"/>
          </a:xfrm>
          <a:prstGeom prst="rect">
            <a:avLst/>
          </a:prstGeom>
        </p:spPr>
      </p:pic>
      <p:pic>
        <p:nvPicPr>
          <p:cNvPr id="11" name="Picture 10">
            <a:extLst>
              <a:ext uri="{FF2B5EF4-FFF2-40B4-BE49-F238E27FC236}">
                <a16:creationId xmlns:a16="http://schemas.microsoft.com/office/drawing/2014/main" id="{FBF45F66-997E-E528-1309-5ABDE35DB57C}"/>
              </a:ext>
            </a:extLst>
          </p:cNvPr>
          <p:cNvPicPr>
            <a:picLocks noChangeAspect="1"/>
          </p:cNvPicPr>
          <p:nvPr/>
        </p:nvPicPr>
        <p:blipFill>
          <a:blip r:embed="rId5"/>
          <a:stretch>
            <a:fillRect/>
          </a:stretch>
        </p:blipFill>
        <p:spPr>
          <a:xfrm>
            <a:off x="6966585" y="2517467"/>
            <a:ext cx="1828800" cy="699367"/>
          </a:xfrm>
          <a:prstGeom prst="rect">
            <a:avLst/>
          </a:prstGeom>
        </p:spPr>
      </p:pic>
      <p:pic>
        <p:nvPicPr>
          <p:cNvPr id="13" name="Picture 12">
            <a:extLst>
              <a:ext uri="{FF2B5EF4-FFF2-40B4-BE49-F238E27FC236}">
                <a16:creationId xmlns:a16="http://schemas.microsoft.com/office/drawing/2014/main" id="{CBDCF4E6-EE84-B32F-629C-EB0F6DB414C9}"/>
              </a:ext>
            </a:extLst>
          </p:cNvPr>
          <p:cNvPicPr>
            <a:picLocks noChangeAspect="1"/>
          </p:cNvPicPr>
          <p:nvPr/>
        </p:nvPicPr>
        <p:blipFill>
          <a:blip r:embed="rId6"/>
          <a:stretch>
            <a:fillRect/>
          </a:stretch>
        </p:blipFill>
        <p:spPr>
          <a:xfrm>
            <a:off x="1292575" y="3493675"/>
            <a:ext cx="5861619" cy="1062330"/>
          </a:xfrm>
          <a:prstGeom prst="rect">
            <a:avLst/>
          </a:prstGeom>
        </p:spPr>
      </p:pic>
      <p:pic>
        <p:nvPicPr>
          <p:cNvPr id="14" name="Picture 13">
            <a:extLst>
              <a:ext uri="{FF2B5EF4-FFF2-40B4-BE49-F238E27FC236}">
                <a16:creationId xmlns:a16="http://schemas.microsoft.com/office/drawing/2014/main" id="{EE0A8D10-4200-D946-731E-A51EDC5B0495}"/>
              </a:ext>
            </a:extLst>
          </p:cNvPr>
          <p:cNvPicPr>
            <a:picLocks noChangeAspect="1"/>
          </p:cNvPicPr>
          <p:nvPr/>
        </p:nvPicPr>
        <p:blipFill>
          <a:blip r:embed="rId7"/>
          <a:stretch>
            <a:fillRect/>
          </a:stretch>
        </p:blipFill>
        <p:spPr>
          <a:xfrm>
            <a:off x="2619465" y="235659"/>
            <a:ext cx="2833818" cy="914136"/>
          </a:xfrm>
          <a:prstGeom prst="rect">
            <a:avLst/>
          </a:prstGeom>
        </p:spPr>
      </p:pic>
      <p:sp>
        <p:nvSpPr>
          <p:cNvPr id="15" name="TextBox 14">
            <a:extLst>
              <a:ext uri="{FF2B5EF4-FFF2-40B4-BE49-F238E27FC236}">
                <a16:creationId xmlns:a16="http://schemas.microsoft.com/office/drawing/2014/main" id="{68E2404D-5C23-B985-1A18-759A4538769B}"/>
              </a:ext>
            </a:extLst>
          </p:cNvPr>
          <p:cNvSpPr txBox="1"/>
          <p:nvPr/>
        </p:nvSpPr>
        <p:spPr>
          <a:xfrm>
            <a:off x="536225" y="3444880"/>
            <a:ext cx="7315200" cy="1074750"/>
          </a:xfrm>
          <a:prstGeom prst="rect">
            <a:avLst/>
          </a:prstGeom>
          <a:noFill/>
          <a:ln w="25400">
            <a:solidFill>
              <a:srgbClr val="D60093"/>
            </a:solidFill>
          </a:ln>
        </p:spPr>
        <p:txBody>
          <a:bodyPr wrap="square" rtlCol="0">
            <a:spAutoFit/>
          </a:bodyPr>
          <a:lstStyle/>
          <a:p>
            <a:endParaRPr lang="en-HK" dirty="0"/>
          </a:p>
        </p:txBody>
      </p:sp>
    </p:spTree>
    <p:extLst>
      <p:ext uri="{BB962C8B-B14F-4D97-AF65-F5344CB8AC3E}">
        <p14:creationId xmlns:p14="http://schemas.microsoft.com/office/powerpoint/2010/main" val="3356261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9" name="TextBox 8">
            <a:extLst>
              <a:ext uri="{FF2B5EF4-FFF2-40B4-BE49-F238E27FC236}">
                <a16:creationId xmlns:a16="http://schemas.microsoft.com/office/drawing/2014/main" id="{F38CFBDF-29A6-4691-80C0-6B8245987685}"/>
              </a:ext>
            </a:extLst>
          </p:cNvPr>
          <p:cNvSpPr txBox="1"/>
          <p:nvPr/>
        </p:nvSpPr>
        <p:spPr>
          <a:xfrm>
            <a:off x="5761462" y="1255748"/>
            <a:ext cx="3345368" cy="2632003"/>
          </a:xfrm>
          <a:prstGeom prst="rect">
            <a:avLst/>
          </a:prstGeom>
          <a:solidFill>
            <a:schemeClr val="tx1"/>
          </a:solidFill>
        </p:spPr>
        <p:txBody>
          <a:bodyPr wrap="square" rtlCol="0">
            <a:spAutoFit/>
          </a:bodyPr>
          <a:lstStyle/>
          <a:p>
            <a:pPr marL="114300" marR="0" lvl="0" algn="l" rtl="0">
              <a:lnSpc>
                <a:spcPct val="150000"/>
              </a:lnSpc>
              <a:spcBef>
                <a:spcPts val="0"/>
              </a:spcBef>
              <a:spcAft>
                <a:spcPts val="0"/>
              </a:spcAft>
              <a:buSzPts val="1800"/>
            </a:pPr>
            <a:r>
              <a:rPr lang="en-HK" sz="1600" dirty="0">
                <a:solidFill>
                  <a:schemeClr val="bg1"/>
                </a:solidFill>
                <a:latin typeface="Arial"/>
                <a:ea typeface="Arial"/>
                <a:cs typeface="Arial"/>
                <a:sym typeface="Arial"/>
              </a:rPr>
              <a:t>Some of the useful </a:t>
            </a:r>
            <a:r>
              <a:rPr lang="en-HK" sz="1600" i="0" u="none" strike="noStrike" cap="none" dirty="0">
                <a:solidFill>
                  <a:schemeClr val="bg1"/>
                </a:solidFill>
                <a:latin typeface="Arial"/>
                <a:ea typeface="Arial"/>
                <a:cs typeface="Arial"/>
                <a:sym typeface="Arial"/>
              </a:rPr>
              <a:t>Integrated Development </a:t>
            </a:r>
            <a:r>
              <a:rPr lang="en-HK" sz="1600" dirty="0">
                <a:solidFill>
                  <a:schemeClr val="bg1"/>
                </a:solidFill>
                <a:latin typeface="Arial"/>
                <a:ea typeface="Arial"/>
                <a:cs typeface="Arial"/>
                <a:sym typeface="Arial"/>
              </a:rPr>
              <a:t>E</a:t>
            </a:r>
            <a:r>
              <a:rPr lang="en-HK" sz="1600" i="0" u="none" strike="noStrike" cap="none" dirty="0">
                <a:solidFill>
                  <a:schemeClr val="bg1"/>
                </a:solidFill>
                <a:latin typeface="Arial"/>
                <a:ea typeface="Arial"/>
                <a:cs typeface="Arial"/>
                <a:sym typeface="Arial"/>
              </a:rPr>
              <a:t>nvironments (IDEs) are pre-installed:</a:t>
            </a:r>
          </a:p>
          <a:p>
            <a:pPr marL="400050" marR="0" lvl="0" indent="-285750" algn="l" rtl="0">
              <a:lnSpc>
                <a:spcPct val="150000"/>
              </a:lnSpc>
              <a:spcBef>
                <a:spcPts val="0"/>
              </a:spcBef>
              <a:spcAft>
                <a:spcPts val="0"/>
              </a:spcAft>
              <a:buSzPts val="1800"/>
              <a:buFont typeface="Wingdings" panose="05000000000000000000" pitchFamily="2" charset="2"/>
              <a:buChar char="Ø"/>
            </a:pPr>
            <a:r>
              <a:rPr lang="en-HK" sz="1600" i="0" u="none" strike="noStrike" cap="none" dirty="0" err="1">
                <a:solidFill>
                  <a:schemeClr val="bg1"/>
                </a:solidFill>
                <a:latin typeface="Arial"/>
                <a:ea typeface="Arial"/>
                <a:cs typeface="Arial"/>
                <a:sym typeface="Arial"/>
              </a:rPr>
              <a:t>Jupyter</a:t>
            </a:r>
            <a:r>
              <a:rPr lang="en-HK" sz="1600" i="0" u="none" strike="noStrike" cap="none" dirty="0">
                <a:solidFill>
                  <a:schemeClr val="bg1"/>
                </a:solidFill>
                <a:latin typeface="Arial"/>
                <a:ea typeface="Arial"/>
                <a:cs typeface="Arial"/>
                <a:sym typeface="Arial"/>
              </a:rPr>
              <a:t> Notebook</a:t>
            </a:r>
          </a:p>
          <a:p>
            <a:pPr marL="400050" marR="0" lvl="0" indent="-285750" algn="l" rtl="0">
              <a:lnSpc>
                <a:spcPct val="150000"/>
              </a:lnSpc>
              <a:spcBef>
                <a:spcPts val="0"/>
              </a:spcBef>
              <a:spcAft>
                <a:spcPts val="0"/>
              </a:spcAft>
              <a:buSzPts val="1800"/>
              <a:buFont typeface="Wingdings" panose="05000000000000000000" pitchFamily="2" charset="2"/>
              <a:buChar char="Ø"/>
            </a:pPr>
            <a:r>
              <a:rPr lang="en-HK" sz="1600" i="0" u="none" strike="noStrike" cap="none" dirty="0" err="1">
                <a:solidFill>
                  <a:schemeClr val="bg1"/>
                </a:solidFill>
                <a:latin typeface="Arial"/>
                <a:ea typeface="Arial"/>
                <a:cs typeface="Arial"/>
                <a:sym typeface="Arial"/>
              </a:rPr>
              <a:t>Jupyter</a:t>
            </a:r>
            <a:r>
              <a:rPr lang="en-HK" sz="1600" i="0" u="none" strike="noStrike" cap="none" dirty="0">
                <a:solidFill>
                  <a:schemeClr val="bg1"/>
                </a:solidFill>
                <a:latin typeface="Arial"/>
                <a:ea typeface="Arial"/>
                <a:cs typeface="Arial"/>
                <a:sym typeface="Arial"/>
              </a:rPr>
              <a:t> Lab</a:t>
            </a:r>
          </a:p>
          <a:p>
            <a:pPr marL="400050" marR="0" lvl="0" indent="-285750" algn="l" rtl="0">
              <a:lnSpc>
                <a:spcPct val="150000"/>
              </a:lnSpc>
              <a:spcBef>
                <a:spcPts val="0"/>
              </a:spcBef>
              <a:spcAft>
                <a:spcPts val="0"/>
              </a:spcAft>
              <a:buSzPts val="1800"/>
              <a:buFont typeface="Wingdings" panose="05000000000000000000" pitchFamily="2" charset="2"/>
              <a:buChar char="Ø"/>
            </a:pPr>
            <a:r>
              <a:rPr lang="en-HK" sz="1600" i="0" u="none" strike="noStrike" cap="none" dirty="0">
                <a:solidFill>
                  <a:schemeClr val="bg1"/>
                </a:solidFill>
                <a:latin typeface="Arial"/>
                <a:ea typeface="Arial"/>
                <a:cs typeface="Arial"/>
                <a:sym typeface="Arial"/>
              </a:rPr>
              <a:t>Spyder</a:t>
            </a:r>
          </a:p>
          <a:p>
            <a:pPr marL="114300" marR="0" lvl="0" algn="l" rtl="0">
              <a:lnSpc>
                <a:spcPct val="150000"/>
              </a:lnSpc>
              <a:spcBef>
                <a:spcPts val="0"/>
              </a:spcBef>
              <a:spcAft>
                <a:spcPts val="0"/>
              </a:spcAft>
              <a:buSzPts val="1800"/>
            </a:pPr>
            <a:endParaRPr lang="en-HK" sz="1600" i="0" u="none" strike="noStrike" cap="none" dirty="0">
              <a:solidFill>
                <a:schemeClr val="bg1"/>
              </a:solidFill>
              <a:latin typeface="Arial"/>
              <a:ea typeface="Arial"/>
              <a:cs typeface="Arial"/>
              <a:sym typeface="Arial"/>
            </a:endParaRPr>
          </a:p>
        </p:txBody>
      </p:sp>
      <p:pic>
        <p:nvPicPr>
          <p:cNvPr id="3" name="Picture 2">
            <a:extLst>
              <a:ext uri="{FF2B5EF4-FFF2-40B4-BE49-F238E27FC236}">
                <a16:creationId xmlns:a16="http://schemas.microsoft.com/office/drawing/2014/main" id="{2EEF27A6-D45C-463A-A54A-6A7E71ADBA45}"/>
              </a:ext>
            </a:extLst>
          </p:cNvPr>
          <p:cNvPicPr>
            <a:picLocks noChangeAspect="1"/>
          </p:cNvPicPr>
          <p:nvPr/>
        </p:nvPicPr>
        <p:blipFill>
          <a:blip r:embed="rId3"/>
          <a:stretch>
            <a:fillRect/>
          </a:stretch>
        </p:blipFill>
        <p:spPr>
          <a:xfrm>
            <a:off x="37170" y="931812"/>
            <a:ext cx="5724292" cy="4005456"/>
          </a:xfrm>
          <a:prstGeom prst="rect">
            <a:avLst/>
          </a:prstGeom>
        </p:spPr>
      </p:pic>
      <p:sp>
        <p:nvSpPr>
          <p:cNvPr id="2" name="Slide Number Placeholder 3">
            <a:extLst>
              <a:ext uri="{FF2B5EF4-FFF2-40B4-BE49-F238E27FC236}">
                <a16:creationId xmlns:a16="http://schemas.microsoft.com/office/drawing/2014/main" id="{752A4634-D1F5-DD6C-6909-2E8C41D6CF20}"/>
              </a:ext>
            </a:extLst>
          </p:cNvPr>
          <p:cNvSpPr txBox="1">
            <a:spLocks/>
          </p:cNvSpPr>
          <p:nvPr/>
        </p:nvSpPr>
        <p:spPr>
          <a:xfrm>
            <a:off x="97476" y="4937268"/>
            <a:ext cx="451164" cy="10308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20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7" name="Picture 6">
            <a:extLst>
              <a:ext uri="{FF2B5EF4-FFF2-40B4-BE49-F238E27FC236}">
                <a16:creationId xmlns:a16="http://schemas.microsoft.com/office/drawing/2014/main" id="{3C1BA206-2347-461F-826B-A1F4EAC78E8E}"/>
              </a:ext>
            </a:extLst>
          </p:cNvPr>
          <p:cNvPicPr>
            <a:picLocks noChangeAspect="1"/>
          </p:cNvPicPr>
          <p:nvPr/>
        </p:nvPicPr>
        <p:blipFill>
          <a:blip r:embed="rId3"/>
          <a:stretch>
            <a:fillRect/>
          </a:stretch>
        </p:blipFill>
        <p:spPr>
          <a:xfrm>
            <a:off x="628571" y="1700576"/>
            <a:ext cx="7104470" cy="3236692"/>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139" name="Google Shape;139;p14"/>
          <p:cNvSpPr txBox="1"/>
          <p:nvPr/>
        </p:nvSpPr>
        <p:spPr>
          <a:xfrm>
            <a:off x="650557" y="919277"/>
            <a:ext cx="7842885" cy="455295"/>
          </a:xfrm>
          <a:prstGeom prst="rect">
            <a:avLst/>
          </a:prstGeom>
          <a:noFill/>
          <a:ln>
            <a:noFill/>
          </a:ln>
        </p:spPr>
        <p:txBody>
          <a:bodyPr spcFirstLastPara="1" wrap="square" lIns="91425" tIns="91425" rIns="91425" bIns="91425" anchor="t" anchorCtr="0">
            <a:noAutofit/>
          </a:bodyPr>
          <a:lstStyle/>
          <a:p>
            <a:pPr marL="431800" lvl="0" indent="-342900" algn="l" rtl="0">
              <a:spcBef>
                <a:spcPts val="0"/>
              </a:spcBef>
              <a:spcAft>
                <a:spcPts val="0"/>
              </a:spcAft>
              <a:buSzPct val="100000"/>
              <a:buFont typeface="Arial" panose="020B060402020202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Go to: </a:t>
            </a:r>
            <a:r>
              <a:rPr lang="en-GB" sz="2000" dirty="0">
                <a:solidFill>
                  <a:schemeClr val="bg1"/>
                </a:solidFill>
                <a:latin typeface="Calibri" panose="020F0502020204030204"/>
                <a:ea typeface="Calibri" panose="020F0502020204030204"/>
                <a:cs typeface="Calibri" panose="020F0502020204030204"/>
                <a:sym typeface="Calibri" panose="020F0502020204030204"/>
                <a:hlinkClick r:id="rId4"/>
              </a:rPr>
              <a:t>https://www.anaconda.com/products/individual</a:t>
            </a:r>
            <a:endParaRPr lang="en-GB" sz="2000" dirty="0">
              <a:solidFill>
                <a:schemeClr val="bg1"/>
              </a:solidFill>
              <a:latin typeface="Calibri" panose="020F0502020204030204"/>
              <a:ea typeface="Calibri" panose="020F0502020204030204"/>
              <a:cs typeface="Calibri" panose="020F0502020204030204"/>
              <a:sym typeface="Calibri" panose="020F0502020204030204"/>
            </a:endParaRPr>
          </a:p>
          <a:p>
            <a:pPr marL="431800" lvl="0" indent="-342900" algn="l" rtl="0">
              <a:spcBef>
                <a:spcPts val="0"/>
              </a:spcBef>
              <a:spcAft>
                <a:spcPts val="0"/>
              </a:spcAft>
              <a:buSzPct val="100000"/>
              <a:buFont typeface="Arial" panose="020B0604020202020204" pitchFamily="34" charset="0"/>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Download the latest version of Anaconda installer for your OS</a:t>
            </a:r>
          </a:p>
          <a:p>
            <a:pPr marL="431800" lvl="0" indent="-342900" algn="l" rtl="0">
              <a:spcBef>
                <a:spcPts val="0"/>
              </a:spcBef>
              <a:spcAft>
                <a:spcPts val="0"/>
              </a:spcAft>
              <a:buSzPct val="100000"/>
              <a:buFont typeface="Arial" panose="020B0604020202020204" pitchFamily="34" charset="0"/>
              <a:buChar char="•"/>
            </a:pPr>
            <a:endParaRPr lang="en-GB" sz="2000" dirty="0">
              <a:solidFill>
                <a:schemeClr val="bg1"/>
              </a:solidFill>
              <a:latin typeface="Calibri" panose="020F0502020204030204"/>
              <a:ea typeface="Calibri" panose="020F0502020204030204"/>
              <a:cs typeface="Calibri" panose="020F0502020204030204"/>
              <a:sym typeface="Calibri" panose="020F0502020204030204"/>
            </a:endParaRPr>
          </a:p>
          <a:p>
            <a:pPr marL="431800" lvl="0" indent="-342900" algn="l" rtl="0">
              <a:spcBef>
                <a:spcPts val="0"/>
              </a:spcBef>
              <a:spcAft>
                <a:spcPts val="0"/>
              </a:spcAft>
              <a:buSzPct val="100000"/>
              <a:buFont typeface="Arial" panose="020B0604020202020204" pitchFamily="34" charset="0"/>
              <a:buChar char="•"/>
            </a:pPr>
            <a:endParaRPr lang="en-GB" sz="2000" u="sng"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 name="Google Shape;141;p14"/>
          <p:cNvSpPr/>
          <p:nvPr/>
        </p:nvSpPr>
        <p:spPr>
          <a:xfrm>
            <a:off x="5196466" y="2720899"/>
            <a:ext cx="2316914" cy="87004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3">
            <a:extLst>
              <a:ext uri="{FF2B5EF4-FFF2-40B4-BE49-F238E27FC236}">
                <a16:creationId xmlns:a16="http://schemas.microsoft.com/office/drawing/2014/main" id="{97E94F55-5962-AFA1-FC8D-8FEB80FDEE16}"/>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940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Picture 2">
            <a:extLst>
              <a:ext uri="{FF2B5EF4-FFF2-40B4-BE49-F238E27FC236}">
                <a16:creationId xmlns:a16="http://schemas.microsoft.com/office/drawing/2014/main" id="{7EBDBE21-29A0-4C9C-97A8-04F1D78B943A}"/>
              </a:ext>
            </a:extLst>
          </p:cNvPr>
          <p:cNvPicPr>
            <a:picLocks noChangeAspect="1"/>
          </p:cNvPicPr>
          <p:nvPr/>
        </p:nvPicPr>
        <p:blipFill>
          <a:blip r:embed="rId3"/>
          <a:stretch>
            <a:fillRect/>
          </a:stretch>
        </p:blipFill>
        <p:spPr>
          <a:xfrm>
            <a:off x="708722" y="2157452"/>
            <a:ext cx="7956362" cy="2956312"/>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139" name="Google Shape;139;p14"/>
          <p:cNvSpPr txBox="1"/>
          <p:nvPr/>
        </p:nvSpPr>
        <p:spPr>
          <a:xfrm>
            <a:off x="644779" y="872088"/>
            <a:ext cx="8084247" cy="455295"/>
          </a:xfrm>
          <a:prstGeom prst="rect">
            <a:avLst/>
          </a:prstGeom>
          <a:noFill/>
          <a:ln>
            <a:noFill/>
          </a:ln>
        </p:spPr>
        <p:txBody>
          <a:bodyPr spcFirstLastPara="1" wrap="square" lIns="91425" tIns="91425" rIns="91425" bIns="91425" anchor="t" anchorCtr="0">
            <a:noAutofit/>
          </a:bodyPr>
          <a:lstStyle/>
          <a:p>
            <a:pPr marL="431800" lvl="0" indent="-342900" algn="l" rtl="0">
              <a:spcBef>
                <a:spcPts val="0"/>
              </a:spcBef>
              <a:spcAft>
                <a:spcPts val="0"/>
              </a:spcAft>
              <a:buSzPct val="100000"/>
              <a:buFont typeface="Arial" panose="020B0604020202020204" pitchFamily="34" charset="0"/>
              <a:buChar char="•"/>
            </a:pPr>
            <a:r>
              <a:rPr lang="en-GB" dirty="0">
                <a:solidFill>
                  <a:schemeClr val="bg1"/>
                </a:solidFill>
                <a:latin typeface="Calibri" panose="020F0502020204030204"/>
                <a:ea typeface="Calibri" panose="020F0502020204030204"/>
                <a:cs typeface="Calibri" panose="020F0502020204030204"/>
                <a:sym typeface="Calibri" panose="020F0502020204030204"/>
              </a:rPr>
              <a:t>After downloading, go to: </a:t>
            </a:r>
            <a:r>
              <a:rPr lang="en-GB" dirty="0">
                <a:solidFill>
                  <a:schemeClr val="bg1"/>
                </a:solidFill>
                <a:latin typeface="Calibri" panose="020F0502020204030204"/>
                <a:ea typeface="Calibri" panose="020F0502020204030204"/>
                <a:cs typeface="Calibri" panose="020F0502020204030204"/>
                <a:sym typeface="Calibri" panose="020F0502020204030204"/>
                <a:hlinkClick r:id="rId4"/>
              </a:rPr>
              <a:t>https://docs.anaconda.com/anaconda/install/</a:t>
            </a:r>
            <a:endParaRPr lang="en-GB" dirty="0">
              <a:solidFill>
                <a:schemeClr val="bg1"/>
              </a:solidFill>
              <a:latin typeface="Calibri" panose="020F0502020204030204"/>
              <a:ea typeface="Calibri" panose="020F0502020204030204"/>
              <a:cs typeface="Calibri" panose="020F0502020204030204"/>
              <a:sym typeface="Calibri" panose="020F0502020204030204"/>
            </a:endParaRPr>
          </a:p>
          <a:p>
            <a:pPr marL="431800" lvl="0" indent="-342900" algn="l" rtl="0">
              <a:spcBef>
                <a:spcPts val="0"/>
              </a:spcBef>
              <a:spcAft>
                <a:spcPts val="0"/>
              </a:spcAft>
              <a:buSzPct val="100000"/>
              <a:buFont typeface="Arial" panose="020B0604020202020204" pitchFamily="34" charset="0"/>
              <a:buChar char="•"/>
            </a:pPr>
            <a:r>
              <a:rPr lang="en-GB" dirty="0">
                <a:solidFill>
                  <a:schemeClr val="bg1"/>
                </a:solidFill>
                <a:latin typeface="Calibri" panose="020F0502020204030204"/>
                <a:ea typeface="Calibri" panose="020F0502020204030204"/>
                <a:cs typeface="Calibri" panose="020F0502020204030204"/>
                <a:sym typeface="Calibri" panose="020F0502020204030204"/>
              </a:rPr>
              <a:t>Choose your OS and follow the instructions to install Anaconda</a:t>
            </a:r>
          </a:p>
          <a:p>
            <a:pPr marL="431800" lvl="0" indent="-342900" algn="l" rtl="0">
              <a:spcBef>
                <a:spcPts val="0"/>
              </a:spcBef>
              <a:spcAft>
                <a:spcPts val="0"/>
              </a:spcAft>
              <a:buSzPct val="100000"/>
              <a:buFont typeface="Arial" panose="020B0604020202020204" pitchFamily="34" charset="0"/>
              <a:buChar char="•"/>
            </a:pPr>
            <a:r>
              <a:rPr lang="en-GB" dirty="0">
                <a:solidFill>
                  <a:schemeClr val="bg1"/>
                </a:solidFill>
                <a:latin typeface="Calibri" panose="020F0502020204030204"/>
                <a:ea typeface="Calibri" panose="020F0502020204030204"/>
                <a:cs typeface="Calibri" panose="020F0502020204030204"/>
                <a:sym typeface="Calibri" panose="020F0502020204030204"/>
              </a:rPr>
              <a:t>Note: make sure your computer can fulfil the system requirements, i.e.:</a:t>
            </a:r>
            <a:br>
              <a:rPr lang="en-GB" dirty="0">
                <a:solidFill>
                  <a:schemeClr val="bg1"/>
                </a:solidFill>
                <a:latin typeface="Calibri" panose="020F0502020204030204"/>
                <a:ea typeface="Calibri" panose="020F0502020204030204"/>
                <a:cs typeface="Calibri" panose="020F0502020204030204"/>
                <a:sym typeface="Calibri" panose="020F0502020204030204"/>
              </a:rPr>
            </a:br>
            <a:r>
              <a:rPr lang="en-GB" dirty="0">
                <a:solidFill>
                  <a:schemeClr val="bg1"/>
                </a:solidFill>
                <a:latin typeface="Calibri" panose="020F0502020204030204"/>
                <a:ea typeface="Calibri" panose="020F0502020204030204"/>
                <a:cs typeface="Calibri" panose="020F0502020204030204"/>
                <a:sym typeface="Calibri" panose="020F0502020204030204"/>
              </a:rPr>
              <a:t>having at least 5GB disk space</a:t>
            </a:r>
          </a:p>
        </p:txBody>
      </p:sp>
      <p:sp>
        <p:nvSpPr>
          <p:cNvPr id="9" name="Google Shape;141;p14">
            <a:extLst>
              <a:ext uri="{FF2B5EF4-FFF2-40B4-BE49-F238E27FC236}">
                <a16:creationId xmlns:a16="http://schemas.microsoft.com/office/drawing/2014/main" id="{B899A518-492C-4476-89DD-3C301F72FEC7}"/>
              </a:ext>
            </a:extLst>
          </p:cNvPr>
          <p:cNvSpPr/>
          <p:nvPr/>
        </p:nvSpPr>
        <p:spPr>
          <a:xfrm>
            <a:off x="773151" y="4243722"/>
            <a:ext cx="2059259" cy="870042"/>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3">
            <a:extLst>
              <a:ext uri="{FF2B5EF4-FFF2-40B4-BE49-F238E27FC236}">
                <a16:creationId xmlns:a16="http://schemas.microsoft.com/office/drawing/2014/main" id="{75A473D1-F5E3-2D6B-EDC9-9FFC23038E52}"/>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24</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095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pic>
        <p:nvPicPr>
          <p:cNvPr id="4" name="Picture 3">
            <a:extLst>
              <a:ext uri="{FF2B5EF4-FFF2-40B4-BE49-F238E27FC236}">
                <a16:creationId xmlns:a16="http://schemas.microsoft.com/office/drawing/2014/main" id="{CCF02CB6-766D-4B37-8DDF-2025DB1A12B4}"/>
              </a:ext>
            </a:extLst>
          </p:cNvPr>
          <p:cNvPicPr>
            <a:picLocks noChangeAspect="1"/>
          </p:cNvPicPr>
          <p:nvPr/>
        </p:nvPicPr>
        <p:blipFill>
          <a:blip r:embed="rId3"/>
          <a:stretch>
            <a:fillRect/>
          </a:stretch>
        </p:blipFill>
        <p:spPr>
          <a:xfrm>
            <a:off x="478916" y="974903"/>
            <a:ext cx="4645964" cy="3645004"/>
          </a:xfrm>
          <a:prstGeom prst="rect">
            <a:avLst/>
          </a:prstGeom>
        </p:spPr>
      </p:pic>
      <p:sp>
        <p:nvSpPr>
          <p:cNvPr id="5" name="TextBox 4">
            <a:extLst>
              <a:ext uri="{FF2B5EF4-FFF2-40B4-BE49-F238E27FC236}">
                <a16:creationId xmlns:a16="http://schemas.microsoft.com/office/drawing/2014/main" id="{F4CDACD0-89AA-4D07-8693-0A5552635F80}"/>
              </a:ext>
            </a:extLst>
          </p:cNvPr>
          <p:cNvSpPr txBox="1"/>
          <p:nvPr/>
        </p:nvSpPr>
        <p:spPr>
          <a:xfrm>
            <a:off x="5171035" y="1315326"/>
            <a:ext cx="3494049" cy="2126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chemeClr val="bg1"/>
                </a:solidFill>
              </a:rPr>
              <a:t>Run the installer</a:t>
            </a:r>
          </a:p>
          <a:p>
            <a:pPr marL="342900" indent="-342900">
              <a:lnSpc>
                <a:spcPct val="150000"/>
              </a:lnSpc>
              <a:buFont typeface="Arial" panose="020B0604020202020204" pitchFamily="34" charset="0"/>
              <a:buChar char="•"/>
            </a:pPr>
            <a:r>
              <a:rPr lang="en-US" dirty="0">
                <a:solidFill>
                  <a:schemeClr val="bg1"/>
                </a:solidFill>
              </a:rPr>
              <a:t>Agree the licensing terms</a:t>
            </a:r>
          </a:p>
          <a:p>
            <a:pPr marL="342900" indent="-342900">
              <a:lnSpc>
                <a:spcPct val="150000"/>
              </a:lnSpc>
              <a:buFont typeface="Arial" panose="020B0604020202020204" pitchFamily="34" charset="0"/>
              <a:buChar char="•"/>
            </a:pPr>
            <a:r>
              <a:rPr lang="en-US" dirty="0">
                <a:solidFill>
                  <a:schemeClr val="bg1"/>
                </a:solidFill>
              </a:rPr>
              <a:t>[For Windows] Select an install for “Just Me” option</a:t>
            </a:r>
          </a:p>
          <a:p>
            <a:pPr marL="342900" indent="-342900">
              <a:lnSpc>
                <a:spcPct val="150000"/>
              </a:lnSpc>
              <a:buFont typeface="Arial" panose="020B0604020202020204" pitchFamily="34" charset="0"/>
              <a:buChar char="•"/>
            </a:pPr>
            <a:r>
              <a:rPr lang="en-US" dirty="0">
                <a:solidFill>
                  <a:schemeClr val="bg1"/>
                </a:solidFill>
              </a:rPr>
              <a:t>Select a destination folder</a:t>
            </a:r>
            <a:endParaRPr lang="en-HK" dirty="0">
              <a:solidFill>
                <a:schemeClr val="bg1"/>
              </a:solidFill>
            </a:endParaRPr>
          </a:p>
        </p:txBody>
      </p:sp>
      <p:sp>
        <p:nvSpPr>
          <p:cNvPr id="2" name="Slide Number Placeholder 3">
            <a:extLst>
              <a:ext uri="{FF2B5EF4-FFF2-40B4-BE49-F238E27FC236}">
                <a16:creationId xmlns:a16="http://schemas.microsoft.com/office/drawing/2014/main" id="{366035E0-EE8F-4E13-B080-2B720E5317C0}"/>
              </a:ext>
            </a:extLst>
          </p:cNvPr>
          <p:cNvSpPr txBox="1">
            <a:spLocks/>
          </p:cNvSpPr>
          <p:nvPr/>
        </p:nvSpPr>
        <p:spPr>
          <a:xfrm>
            <a:off x="97476" y="4671132"/>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4879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5" name="TextBox 4">
            <a:extLst>
              <a:ext uri="{FF2B5EF4-FFF2-40B4-BE49-F238E27FC236}">
                <a16:creationId xmlns:a16="http://schemas.microsoft.com/office/drawing/2014/main" id="{F4CDACD0-89AA-4D07-8693-0A5552635F80}"/>
              </a:ext>
            </a:extLst>
          </p:cNvPr>
          <p:cNvSpPr txBox="1"/>
          <p:nvPr/>
        </p:nvSpPr>
        <p:spPr>
          <a:xfrm>
            <a:off x="5172412" y="974141"/>
            <a:ext cx="3494049" cy="29578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chemeClr val="bg1"/>
                </a:solidFill>
              </a:rPr>
              <a:t>For Windows, uncheck the “Add Anaconda3 to my PATH environment variable” option</a:t>
            </a:r>
          </a:p>
          <a:p>
            <a:pPr marL="342900" indent="-342900">
              <a:lnSpc>
                <a:spcPct val="150000"/>
              </a:lnSpc>
              <a:buFont typeface="Arial" panose="020B0604020202020204" pitchFamily="34" charset="0"/>
              <a:buChar char="•"/>
            </a:pPr>
            <a:r>
              <a:rPr lang="en-US" dirty="0">
                <a:solidFill>
                  <a:schemeClr val="bg1"/>
                </a:solidFill>
              </a:rPr>
              <a:t>Check the “Register Anaconda3 as my default Python 3.x” option (Recommended) </a:t>
            </a:r>
          </a:p>
          <a:p>
            <a:pPr marL="342900" indent="-342900">
              <a:lnSpc>
                <a:spcPct val="150000"/>
              </a:lnSpc>
              <a:buFont typeface="Arial" panose="020B0604020202020204" pitchFamily="34" charset="0"/>
              <a:buChar char="•"/>
            </a:pPr>
            <a:r>
              <a:rPr lang="en-US" dirty="0">
                <a:solidFill>
                  <a:schemeClr val="bg1"/>
                </a:solidFill>
              </a:rPr>
              <a:t>Click “Install”  </a:t>
            </a:r>
            <a:endParaRPr lang="en-HK" dirty="0">
              <a:solidFill>
                <a:schemeClr val="bg1"/>
              </a:solidFill>
            </a:endParaRPr>
          </a:p>
        </p:txBody>
      </p:sp>
      <p:pic>
        <p:nvPicPr>
          <p:cNvPr id="3" name="Picture 2">
            <a:extLst>
              <a:ext uri="{FF2B5EF4-FFF2-40B4-BE49-F238E27FC236}">
                <a16:creationId xmlns:a16="http://schemas.microsoft.com/office/drawing/2014/main" id="{B8E6E410-1CCB-4CCA-B0EA-A1A190F7118E}"/>
              </a:ext>
            </a:extLst>
          </p:cNvPr>
          <p:cNvPicPr>
            <a:picLocks noChangeAspect="1"/>
          </p:cNvPicPr>
          <p:nvPr/>
        </p:nvPicPr>
        <p:blipFill>
          <a:blip r:embed="rId3"/>
          <a:stretch>
            <a:fillRect/>
          </a:stretch>
        </p:blipFill>
        <p:spPr>
          <a:xfrm>
            <a:off x="504349" y="974141"/>
            <a:ext cx="4513700" cy="3509294"/>
          </a:xfrm>
          <a:prstGeom prst="rect">
            <a:avLst/>
          </a:prstGeom>
        </p:spPr>
      </p:pic>
      <p:sp>
        <p:nvSpPr>
          <p:cNvPr id="8" name="Google Shape;141;p14">
            <a:extLst>
              <a:ext uri="{FF2B5EF4-FFF2-40B4-BE49-F238E27FC236}">
                <a16:creationId xmlns:a16="http://schemas.microsoft.com/office/drawing/2014/main" id="{A88C393A-9B8A-4F12-8818-C8076B2E929C}"/>
              </a:ext>
            </a:extLst>
          </p:cNvPr>
          <p:cNvSpPr/>
          <p:nvPr/>
        </p:nvSpPr>
        <p:spPr>
          <a:xfrm>
            <a:off x="996175" y="2022318"/>
            <a:ext cx="237893" cy="245097"/>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3">
            <a:extLst>
              <a:ext uri="{FF2B5EF4-FFF2-40B4-BE49-F238E27FC236}">
                <a16:creationId xmlns:a16="http://schemas.microsoft.com/office/drawing/2014/main" id="{AF016B27-BDE0-1CDB-0911-A87C59C5812D}"/>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26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4" name="Picture 3">
            <a:extLst>
              <a:ext uri="{FF2B5EF4-FFF2-40B4-BE49-F238E27FC236}">
                <a16:creationId xmlns:a16="http://schemas.microsoft.com/office/drawing/2014/main" id="{C1B9CD37-3D93-4956-A62A-18737A6E2DB0}"/>
              </a:ext>
            </a:extLst>
          </p:cNvPr>
          <p:cNvPicPr>
            <a:picLocks noChangeAspect="1"/>
          </p:cNvPicPr>
          <p:nvPr/>
        </p:nvPicPr>
        <p:blipFill>
          <a:blip r:embed="rId3"/>
          <a:stretch>
            <a:fillRect/>
          </a:stretch>
        </p:blipFill>
        <p:spPr>
          <a:xfrm>
            <a:off x="102139" y="941802"/>
            <a:ext cx="4702260" cy="3601866"/>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5" name="TextBox 4">
            <a:extLst>
              <a:ext uri="{FF2B5EF4-FFF2-40B4-BE49-F238E27FC236}">
                <a16:creationId xmlns:a16="http://schemas.microsoft.com/office/drawing/2014/main" id="{F4CDACD0-89AA-4D07-8693-0A5552635F80}"/>
              </a:ext>
            </a:extLst>
          </p:cNvPr>
          <p:cNvSpPr txBox="1"/>
          <p:nvPr/>
        </p:nvSpPr>
        <p:spPr>
          <a:xfrm>
            <a:off x="4759795" y="1246602"/>
            <a:ext cx="4179639" cy="171136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chemeClr val="bg1"/>
                </a:solidFill>
              </a:rPr>
              <a:t>Click “Next &gt;”(Win)/”Continue”(Mac)  when you are asked to install PyCharm</a:t>
            </a:r>
            <a:br>
              <a:rPr lang="en-US" dirty="0">
                <a:solidFill>
                  <a:schemeClr val="bg1"/>
                </a:solidFill>
              </a:rPr>
            </a:br>
            <a:r>
              <a:rPr lang="en-US" dirty="0">
                <a:solidFill>
                  <a:schemeClr val="bg1"/>
                </a:solidFill>
              </a:rPr>
              <a:t> </a:t>
            </a:r>
          </a:p>
          <a:p>
            <a:pPr marL="342900" indent="-342900">
              <a:lnSpc>
                <a:spcPct val="150000"/>
              </a:lnSpc>
              <a:buFont typeface="Arial" panose="020B0604020202020204" pitchFamily="34" charset="0"/>
              <a:buChar char="•"/>
            </a:pPr>
            <a:r>
              <a:rPr lang="en-US" dirty="0">
                <a:solidFill>
                  <a:schemeClr val="bg1"/>
                </a:solidFill>
              </a:rPr>
              <a:t>PyCharm is </a:t>
            </a:r>
            <a:r>
              <a:rPr lang="en-US" b="1" u="sng" dirty="0">
                <a:solidFill>
                  <a:schemeClr val="bg1"/>
                </a:solidFill>
              </a:rPr>
              <a:t>not needed for our course</a:t>
            </a:r>
          </a:p>
        </p:txBody>
      </p:sp>
      <p:sp>
        <p:nvSpPr>
          <p:cNvPr id="2" name="Slide Number Placeholder 3">
            <a:extLst>
              <a:ext uri="{FF2B5EF4-FFF2-40B4-BE49-F238E27FC236}">
                <a16:creationId xmlns:a16="http://schemas.microsoft.com/office/drawing/2014/main" id="{87B47643-76DB-9EAA-A832-23A8CDF8EF21}"/>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27</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64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Installing Anaconda</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pic>
        <p:nvPicPr>
          <p:cNvPr id="3" name="Picture 2">
            <a:extLst>
              <a:ext uri="{FF2B5EF4-FFF2-40B4-BE49-F238E27FC236}">
                <a16:creationId xmlns:a16="http://schemas.microsoft.com/office/drawing/2014/main" id="{DE87B83F-7778-405D-A1FB-EAB9DEB4FA84}"/>
              </a:ext>
            </a:extLst>
          </p:cNvPr>
          <p:cNvPicPr>
            <a:picLocks noChangeAspect="1"/>
          </p:cNvPicPr>
          <p:nvPr/>
        </p:nvPicPr>
        <p:blipFill>
          <a:blip r:embed="rId3"/>
          <a:stretch>
            <a:fillRect/>
          </a:stretch>
        </p:blipFill>
        <p:spPr>
          <a:xfrm>
            <a:off x="425857" y="1290034"/>
            <a:ext cx="4023476" cy="3156206"/>
          </a:xfrm>
          <a:prstGeom prst="rect">
            <a:avLst/>
          </a:prstGeom>
        </p:spPr>
      </p:pic>
      <p:sp>
        <p:nvSpPr>
          <p:cNvPr id="6" name="TextBox 5">
            <a:extLst>
              <a:ext uri="{FF2B5EF4-FFF2-40B4-BE49-F238E27FC236}">
                <a16:creationId xmlns:a16="http://schemas.microsoft.com/office/drawing/2014/main" id="{0FD0032A-344E-4A71-8DFA-24ADA3DD5D77}"/>
              </a:ext>
            </a:extLst>
          </p:cNvPr>
          <p:cNvSpPr txBox="1"/>
          <p:nvPr/>
        </p:nvSpPr>
        <p:spPr>
          <a:xfrm>
            <a:off x="223025" y="921835"/>
            <a:ext cx="8051180" cy="369332"/>
          </a:xfrm>
          <a:prstGeom prst="rect">
            <a:avLst/>
          </a:prstGeom>
          <a:noFill/>
        </p:spPr>
        <p:txBody>
          <a:bodyPr wrap="square" rtlCol="0">
            <a:spAutoFit/>
          </a:bodyPr>
          <a:lstStyle/>
          <a:p>
            <a:pPr marL="285750" indent="-285750">
              <a:buFont typeface="Arial" panose="020B0604020202020204" pitchFamily="34" charset="0"/>
              <a:buChar char="•"/>
            </a:pPr>
            <a:r>
              <a:rPr lang="en-HK" b="0" i="0" dirty="0">
                <a:solidFill>
                  <a:srgbClr val="414042"/>
                </a:solidFill>
                <a:effectLst/>
                <a:latin typeface="Proxima Nova"/>
              </a:rPr>
              <a:t>You will see “Thanks for installing Anaconda” after successful installation</a:t>
            </a:r>
            <a:endParaRPr lang="en-HK" dirty="0"/>
          </a:p>
        </p:txBody>
      </p:sp>
      <p:pic>
        <p:nvPicPr>
          <p:cNvPr id="8" name="Picture 7">
            <a:extLst>
              <a:ext uri="{FF2B5EF4-FFF2-40B4-BE49-F238E27FC236}">
                <a16:creationId xmlns:a16="http://schemas.microsoft.com/office/drawing/2014/main" id="{F45826CE-6CBB-4A9E-A362-60E1C1158520}"/>
              </a:ext>
            </a:extLst>
          </p:cNvPr>
          <p:cNvPicPr>
            <a:picLocks noChangeAspect="1"/>
          </p:cNvPicPr>
          <p:nvPr/>
        </p:nvPicPr>
        <p:blipFill>
          <a:blip r:embed="rId4"/>
          <a:stretch>
            <a:fillRect/>
          </a:stretch>
        </p:blipFill>
        <p:spPr>
          <a:xfrm>
            <a:off x="4449333" y="1304902"/>
            <a:ext cx="4287012" cy="3058778"/>
          </a:xfrm>
          <a:prstGeom prst="rect">
            <a:avLst/>
          </a:prstGeom>
        </p:spPr>
      </p:pic>
      <p:sp>
        <p:nvSpPr>
          <p:cNvPr id="2" name="Slide Number Placeholder 3">
            <a:extLst>
              <a:ext uri="{FF2B5EF4-FFF2-40B4-BE49-F238E27FC236}">
                <a16:creationId xmlns:a16="http://schemas.microsoft.com/office/drawing/2014/main" id="{1190AAFF-2F4F-6658-608A-F9D89FAF1D94}"/>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28</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378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7" name="Picture 6">
            <a:extLst>
              <a:ext uri="{FF2B5EF4-FFF2-40B4-BE49-F238E27FC236}">
                <a16:creationId xmlns:a16="http://schemas.microsoft.com/office/drawing/2014/main" id="{24F27C91-C942-43D0-80B2-075D1D680482}"/>
              </a:ext>
            </a:extLst>
          </p:cNvPr>
          <p:cNvPicPr>
            <a:picLocks noChangeAspect="1"/>
          </p:cNvPicPr>
          <p:nvPr/>
        </p:nvPicPr>
        <p:blipFill>
          <a:blip r:embed="rId3"/>
          <a:stretch>
            <a:fillRect/>
          </a:stretch>
        </p:blipFill>
        <p:spPr>
          <a:xfrm>
            <a:off x="3119878" y="887140"/>
            <a:ext cx="5520964" cy="3831078"/>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29</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Verifying Installation</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pic>
        <p:nvPicPr>
          <p:cNvPr id="4" name="Picture 3">
            <a:extLst>
              <a:ext uri="{FF2B5EF4-FFF2-40B4-BE49-F238E27FC236}">
                <a16:creationId xmlns:a16="http://schemas.microsoft.com/office/drawing/2014/main" id="{4E95C036-67AD-4643-BD81-5D5C6EA39B47}"/>
              </a:ext>
            </a:extLst>
          </p:cNvPr>
          <p:cNvPicPr>
            <a:picLocks noChangeAspect="1"/>
          </p:cNvPicPr>
          <p:nvPr/>
        </p:nvPicPr>
        <p:blipFill>
          <a:blip r:embed="rId4"/>
          <a:stretch>
            <a:fillRect/>
          </a:stretch>
        </p:blipFill>
        <p:spPr>
          <a:xfrm>
            <a:off x="376780" y="985302"/>
            <a:ext cx="2824870" cy="3634754"/>
          </a:xfrm>
          <a:prstGeom prst="rect">
            <a:avLst/>
          </a:prstGeom>
        </p:spPr>
      </p:pic>
      <p:sp>
        <p:nvSpPr>
          <p:cNvPr id="9" name="TextBox 8">
            <a:extLst>
              <a:ext uri="{FF2B5EF4-FFF2-40B4-BE49-F238E27FC236}">
                <a16:creationId xmlns:a16="http://schemas.microsoft.com/office/drawing/2014/main" id="{F38CFBDF-29A6-4691-80C0-6B8245987685}"/>
              </a:ext>
            </a:extLst>
          </p:cNvPr>
          <p:cNvSpPr txBox="1"/>
          <p:nvPr/>
        </p:nvSpPr>
        <p:spPr>
          <a:xfrm>
            <a:off x="5229565" y="2802679"/>
            <a:ext cx="3869250" cy="2308324"/>
          </a:xfrm>
          <a:prstGeom prst="rect">
            <a:avLst/>
          </a:prstGeom>
          <a:solidFill>
            <a:schemeClr val="tx1"/>
          </a:solidFill>
        </p:spPr>
        <p:txBody>
          <a:bodyPr wrap="square" rtlCol="0">
            <a:spAutoFit/>
          </a:bodyPr>
          <a:lstStyle/>
          <a:p>
            <a:r>
              <a:rPr lang="en-US" dirty="0">
                <a:solidFill>
                  <a:schemeClr val="bg1"/>
                </a:solidFill>
              </a:rPr>
              <a:t>Windows: Click Start, search or select Anaconda Navigator from the menu.</a:t>
            </a:r>
            <a:br>
              <a:rPr lang="en-US" dirty="0">
                <a:solidFill>
                  <a:schemeClr val="bg1"/>
                </a:solidFill>
              </a:rPr>
            </a:br>
            <a:endParaRPr lang="en-US" dirty="0">
              <a:solidFill>
                <a:schemeClr val="bg1"/>
              </a:solidFill>
            </a:endParaRPr>
          </a:p>
          <a:p>
            <a:r>
              <a:rPr lang="en-HK" dirty="0">
                <a:solidFill>
                  <a:schemeClr val="bg1"/>
                </a:solidFill>
              </a:rPr>
              <a:t>Mac: Click Launchpad, select Anaconda Navigator. </a:t>
            </a:r>
          </a:p>
          <a:p>
            <a:endParaRPr lang="en-HK" dirty="0">
              <a:solidFill>
                <a:schemeClr val="bg1"/>
              </a:solidFill>
            </a:endParaRPr>
          </a:p>
          <a:p>
            <a:r>
              <a:rPr lang="en-HK" dirty="0">
                <a:solidFill>
                  <a:schemeClr val="bg1"/>
                </a:solidFill>
              </a:rPr>
              <a:t>Linux: Use terminal to launch Anaconda Navigator (see next page)</a:t>
            </a:r>
          </a:p>
        </p:txBody>
      </p:sp>
      <p:sp>
        <p:nvSpPr>
          <p:cNvPr id="12" name="Google Shape;141;p14">
            <a:extLst>
              <a:ext uri="{FF2B5EF4-FFF2-40B4-BE49-F238E27FC236}">
                <a16:creationId xmlns:a16="http://schemas.microsoft.com/office/drawing/2014/main" id="{69A92B10-8DDC-4B34-B024-8C079D014D95}"/>
              </a:ext>
            </a:extLst>
          </p:cNvPr>
          <p:cNvSpPr/>
          <p:nvPr/>
        </p:nvSpPr>
        <p:spPr>
          <a:xfrm>
            <a:off x="579863" y="1554833"/>
            <a:ext cx="2141035" cy="37804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1;p14">
            <a:extLst>
              <a:ext uri="{FF2B5EF4-FFF2-40B4-BE49-F238E27FC236}">
                <a16:creationId xmlns:a16="http://schemas.microsoft.com/office/drawing/2014/main" id="{2F9F1EB7-2749-419C-8F8A-604900992F07}"/>
              </a:ext>
            </a:extLst>
          </p:cNvPr>
          <p:cNvSpPr/>
          <p:nvPr/>
        </p:nvSpPr>
        <p:spPr>
          <a:xfrm>
            <a:off x="639336" y="4304371"/>
            <a:ext cx="1532589" cy="31568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BEEA31DE-43DC-4E86-A4A7-FBC09884B287}"/>
              </a:ext>
            </a:extLst>
          </p:cNvPr>
          <p:cNvSpPr txBox="1"/>
          <p:nvPr/>
        </p:nvSpPr>
        <p:spPr>
          <a:xfrm>
            <a:off x="498088" y="854132"/>
            <a:ext cx="8269132" cy="369332"/>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Launching Anaconda Navigator (Graphical User Interface)</a:t>
            </a:r>
            <a:endParaRPr lang="en-HK" dirty="0">
              <a:solidFill>
                <a:schemeClr val="bg1"/>
              </a:solidFill>
            </a:endParaRPr>
          </a:p>
        </p:txBody>
      </p:sp>
      <p:sp>
        <p:nvSpPr>
          <p:cNvPr id="2" name="Slide Number Placeholder 3">
            <a:extLst>
              <a:ext uri="{FF2B5EF4-FFF2-40B4-BE49-F238E27FC236}">
                <a16:creationId xmlns:a16="http://schemas.microsoft.com/office/drawing/2014/main" id="{9F73553D-FE7F-ECF8-033C-EC17BB743E5C}"/>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29</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696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8;p14">
            <a:extLst>
              <a:ext uri="{FF2B5EF4-FFF2-40B4-BE49-F238E27FC236}">
                <a16:creationId xmlns:a16="http://schemas.microsoft.com/office/drawing/2014/main" id="{FB47A621-A261-4EC1-9EAA-AB4C6E011B74}"/>
              </a:ext>
            </a:extLst>
          </p:cNvPr>
          <p:cNvSpPr txBox="1">
            <a:spLocks/>
          </p:cNvSpPr>
          <p:nvPr/>
        </p:nvSpPr>
        <p:spPr>
          <a:xfrm>
            <a:off x="223025" y="242486"/>
            <a:ext cx="7940672"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00000"/>
              </a:lnSpc>
            </a:pPr>
            <a:r>
              <a:rPr lang="en-HK" sz="3200" b="0" i="0" dirty="0">
                <a:solidFill>
                  <a:schemeClr val="bg1"/>
                </a:solidFill>
                <a:effectLst/>
                <a:latin typeface="Arial" panose="020B0604020202020204" pitchFamily="34" charset="0"/>
                <a:cs typeface="Arial" panose="020B0604020202020204" pitchFamily="34" charset="0"/>
              </a:rPr>
              <a:t>Acknowledgement</a:t>
            </a:r>
          </a:p>
        </p:txBody>
      </p:sp>
      <p:sp>
        <p:nvSpPr>
          <p:cNvPr id="6" name="TextBox 5">
            <a:extLst>
              <a:ext uri="{FF2B5EF4-FFF2-40B4-BE49-F238E27FC236}">
                <a16:creationId xmlns:a16="http://schemas.microsoft.com/office/drawing/2014/main" id="{4FD7BC80-5A8B-4AC2-BBAB-6670B7DCA6BE}"/>
              </a:ext>
            </a:extLst>
          </p:cNvPr>
          <p:cNvSpPr txBox="1"/>
          <p:nvPr/>
        </p:nvSpPr>
        <p:spPr>
          <a:xfrm>
            <a:off x="595618" y="1279088"/>
            <a:ext cx="8246378" cy="286232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The Generative AI and AIoT (GenAIoT) Coding Skills Education for Gifted Students </a:t>
            </a:r>
            <a:r>
              <a:rPr lang="en-US" dirty="0" err="1">
                <a:solidFill>
                  <a:schemeClr val="bg1"/>
                </a:solidFill>
                <a:latin typeface="Arial" panose="020B0604020202020204" pitchFamily="34" charset="0"/>
                <a:cs typeface="Arial" panose="020B0604020202020204" pitchFamily="34" charset="0"/>
              </a:rPr>
              <a:t>programme</a:t>
            </a:r>
            <a:r>
              <a:rPr lang="en-US" dirty="0">
                <a:solidFill>
                  <a:schemeClr val="bg1"/>
                </a:solidFill>
                <a:latin typeface="Arial" panose="020B0604020202020204" pitchFamily="34" charset="0"/>
                <a:cs typeface="Arial" panose="020B0604020202020204" pitchFamily="34" charset="0"/>
              </a:rPr>
              <a:t> is fully funded by the Gifted Education Fund of the Education Bureau of The Government of Hong Kong Special Administrative Region.</a:t>
            </a:r>
          </a:p>
          <a:p>
            <a:endParaRPr lang="en-US" dirty="0">
              <a:solidFill>
                <a:schemeClr val="bg1"/>
              </a:solidFill>
              <a:latin typeface="Arial" panose="020B0604020202020204" pitchFamily="34" charset="0"/>
              <a:cs typeface="Arial" panose="020B0604020202020204" pitchFamily="34" charset="0"/>
            </a:endParaRPr>
          </a:p>
          <a:p>
            <a:r>
              <a:rPr lang="en-HK" dirty="0">
                <a:solidFill>
                  <a:schemeClr val="bg1"/>
                </a:solidFill>
                <a:latin typeface="Arial" panose="020B0604020202020204" pitchFamily="34" charset="0"/>
                <a:cs typeface="Arial" panose="020B0604020202020204" pitchFamily="34" charset="0"/>
              </a:rPr>
              <a:t>We acknowledge the support from the Education Bureau, our programme would not be successful without their support.</a:t>
            </a:r>
          </a:p>
          <a:p>
            <a:endParaRPr lang="en-HK" dirty="0">
              <a:solidFill>
                <a:schemeClr val="bg1"/>
              </a:solidFill>
              <a:latin typeface="Arial" panose="020B0604020202020204" pitchFamily="34" charset="0"/>
              <a:cs typeface="Arial" panose="020B0604020202020204" pitchFamily="34" charset="0"/>
            </a:endParaRPr>
          </a:p>
          <a:p>
            <a:endParaRPr lang="en-HK"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BF44E7D-D7E6-4399-14DB-34DBAB035F8F}"/>
              </a:ext>
            </a:extLst>
          </p:cNvPr>
          <p:cNvSpPr>
            <a:spLocks noGrp="1"/>
          </p:cNvSpPr>
          <p:nvPr>
            <p:ph type="sldNum" sz="quarter" idx="12"/>
          </p:nvPr>
        </p:nvSpPr>
        <p:spPr/>
        <p:txBody>
          <a:bodyPr/>
          <a:lstStyle/>
          <a:p>
            <a:fld id="{60A69361-CC16-483A-BBE4-FE2BA4AC022A}" type="slidenum">
              <a:rPr lang="en-US" altLang="en-US" smtClean="0"/>
              <a:pPr/>
              <a:t>3</a:t>
            </a:fld>
            <a:endParaRPr lang="en-US" altLang="en-US"/>
          </a:p>
        </p:txBody>
      </p:sp>
      <p:sp>
        <p:nvSpPr>
          <p:cNvPr id="4" name="Slide Number Placeholder 3">
            <a:extLst>
              <a:ext uri="{FF2B5EF4-FFF2-40B4-BE49-F238E27FC236}">
                <a16:creationId xmlns:a16="http://schemas.microsoft.com/office/drawing/2014/main" id="{71A32BDE-0506-30B3-2A74-AAA74040F4AE}"/>
              </a:ext>
            </a:extLst>
          </p:cNvPr>
          <p:cNvSpPr txBox="1">
            <a:spLocks/>
          </p:cNvSpPr>
          <p:nvPr/>
        </p:nvSpPr>
        <p:spPr>
          <a:xfrm>
            <a:off x="223024" y="4766504"/>
            <a:ext cx="423151"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053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Picture 2">
            <a:extLst>
              <a:ext uri="{FF2B5EF4-FFF2-40B4-BE49-F238E27FC236}">
                <a16:creationId xmlns:a16="http://schemas.microsoft.com/office/drawing/2014/main" id="{C6C15ABF-2F0C-4D3F-B9CE-8D6E27CCDF2D}"/>
              </a:ext>
            </a:extLst>
          </p:cNvPr>
          <p:cNvPicPr>
            <a:picLocks noChangeAspect="1"/>
          </p:cNvPicPr>
          <p:nvPr/>
        </p:nvPicPr>
        <p:blipFill>
          <a:blip r:embed="rId3"/>
          <a:stretch>
            <a:fillRect/>
          </a:stretch>
        </p:blipFill>
        <p:spPr>
          <a:xfrm>
            <a:off x="410550" y="979102"/>
            <a:ext cx="2582950" cy="3640954"/>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30</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Verifying Installation</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9" name="TextBox 8">
            <a:extLst>
              <a:ext uri="{FF2B5EF4-FFF2-40B4-BE49-F238E27FC236}">
                <a16:creationId xmlns:a16="http://schemas.microsoft.com/office/drawing/2014/main" id="{F38CFBDF-29A6-4691-80C0-6B8245987685}"/>
              </a:ext>
            </a:extLst>
          </p:cNvPr>
          <p:cNvSpPr txBox="1"/>
          <p:nvPr/>
        </p:nvSpPr>
        <p:spPr>
          <a:xfrm>
            <a:off x="2993500" y="1269878"/>
            <a:ext cx="5813502"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You can use </a:t>
            </a:r>
            <a:r>
              <a:rPr lang="en-US" dirty="0" err="1">
                <a:solidFill>
                  <a:schemeClr val="bg1"/>
                </a:solidFill>
              </a:rPr>
              <a:t>conda</a:t>
            </a:r>
            <a:r>
              <a:rPr lang="en-US" dirty="0">
                <a:solidFill>
                  <a:schemeClr val="bg1"/>
                </a:solidFill>
              </a:rPr>
              <a:t> to verify the installation using Anaconda Prompt (Windows) or terminal (Linux/Mac):</a:t>
            </a:r>
            <a:br>
              <a:rPr lang="en-US" dirty="0">
                <a:solidFill>
                  <a:schemeClr val="bg1"/>
                </a:solidFill>
              </a:rPr>
            </a:br>
            <a:endParaRPr lang="en-US" dirty="0">
              <a:solidFill>
                <a:schemeClr val="bg1"/>
              </a:solidFill>
            </a:endParaRPr>
          </a:p>
          <a:p>
            <a:pPr marL="742950" lvl="1" indent="-285750">
              <a:buFont typeface="Wingdings" panose="05000000000000000000" pitchFamily="2" charset="2"/>
              <a:buChar char="Ø"/>
            </a:pPr>
            <a:r>
              <a:rPr lang="en-US" dirty="0">
                <a:solidFill>
                  <a:schemeClr val="bg1"/>
                </a:solidFill>
              </a:rPr>
              <a:t>Windows: Click Start, search, or select Anaconda Prompt from the menu.</a:t>
            </a:r>
          </a:p>
          <a:p>
            <a:pPr marL="742950" lvl="1" indent="-285750">
              <a:buFont typeface="Wingdings" panose="05000000000000000000" pitchFamily="2" charset="2"/>
              <a:buChar char="Ø"/>
            </a:pPr>
            <a:r>
              <a:rPr lang="en-HK" dirty="0">
                <a:solidFill>
                  <a:schemeClr val="bg1"/>
                </a:solidFill>
              </a:rPr>
              <a:t>Mac: </a:t>
            </a:r>
            <a:r>
              <a:rPr lang="en-US" dirty="0" err="1">
                <a:solidFill>
                  <a:schemeClr val="bg1"/>
                </a:solidFill>
              </a:rPr>
              <a:t>Cmd+Space</a:t>
            </a:r>
            <a:r>
              <a:rPr lang="en-US" dirty="0">
                <a:solidFill>
                  <a:schemeClr val="bg1"/>
                </a:solidFill>
              </a:rPr>
              <a:t> to open Spotlight Search and type “Navigator” to open the program.</a:t>
            </a:r>
            <a:endParaRPr lang="en-HK" dirty="0">
              <a:solidFill>
                <a:schemeClr val="bg1"/>
              </a:solidFill>
            </a:endParaRPr>
          </a:p>
          <a:p>
            <a:pPr marL="742950" lvl="1" indent="-285750">
              <a:buFont typeface="Wingdings" panose="05000000000000000000" pitchFamily="2" charset="2"/>
              <a:buChar char="Ø"/>
            </a:pPr>
            <a:r>
              <a:rPr lang="en-US" dirty="0">
                <a:solidFill>
                  <a:schemeClr val="bg1"/>
                </a:solidFill>
              </a:rPr>
              <a:t>Linux–CentOS: Open Applications - System Tools - terminal.</a:t>
            </a:r>
          </a:p>
          <a:p>
            <a:pPr marL="742950" lvl="1" indent="-285750">
              <a:buFont typeface="Wingdings" panose="05000000000000000000" pitchFamily="2" charset="2"/>
              <a:buChar char="Ø"/>
            </a:pPr>
            <a:r>
              <a:rPr lang="en-US" dirty="0">
                <a:solidFill>
                  <a:schemeClr val="bg1"/>
                </a:solidFill>
              </a:rPr>
              <a:t>Linux–Ubuntu: Open the Dash by clicking the upper left Ubuntu icon, then type “terminal”.</a:t>
            </a:r>
            <a:endParaRPr lang="en-HK" dirty="0">
              <a:solidFill>
                <a:schemeClr val="bg1"/>
              </a:solidFill>
            </a:endParaRPr>
          </a:p>
        </p:txBody>
      </p:sp>
      <p:sp>
        <p:nvSpPr>
          <p:cNvPr id="12" name="Google Shape;141;p14">
            <a:extLst>
              <a:ext uri="{FF2B5EF4-FFF2-40B4-BE49-F238E27FC236}">
                <a16:creationId xmlns:a16="http://schemas.microsoft.com/office/drawing/2014/main" id="{69A92B10-8DDC-4B34-B024-8C079D014D95}"/>
              </a:ext>
            </a:extLst>
          </p:cNvPr>
          <p:cNvSpPr/>
          <p:nvPr/>
        </p:nvSpPr>
        <p:spPr>
          <a:xfrm>
            <a:off x="579863" y="1554833"/>
            <a:ext cx="2141035" cy="37804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1;p14">
            <a:extLst>
              <a:ext uri="{FF2B5EF4-FFF2-40B4-BE49-F238E27FC236}">
                <a16:creationId xmlns:a16="http://schemas.microsoft.com/office/drawing/2014/main" id="{2F9F1EB7-2749-419C-8F8A-604900992F07}"/>
              </a:ext>
            </a:extLst>
          </p:cNvPr>
          <p:cNvSpPr/>
          <p:nvPr/>
        </p:nvSpPr>
        <p:spPr>
          <a:xfrm>
            <a:off x="639336" y="4304371"/>
            <a:ext cx="1532589" cy="315685"/>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BEEA31DE-43DC-4E86-A4A7-FBC09884B287}"/>
              </a:ext>
            </a:extLst>
          </p:cNvPr>
          <p:cNvSpPr txBox="1"/>
          <p:nvPr/>
        </p:nvSpPr>
        <p:spPr>
          <a:xfrm>
            <a:off x="498088" y="854132"/>
            <a:ext cx="8269132" cy="369332"/>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Launching </a:t>
            </a:r>
            <a:r>
              <a:rPr lang="en-US" dirty="0" err="1">
                <a:solidFill>
                  <a:schemeClr val="bg1"/>
                </a:solidFill>
              </a:rPr>
              <a:t>conda</a:t>
            </a:r>
            <a:r>
              <a:rPr lang="en-US" dirty="0">
                <a:solidFill>
                  <a:schemeClr val="bg1"/>
                </a:solidFill>
              </a:rPr>
              <a:t> (Command Line Interface)</a:t>
            </a:r>
            <a:endParaRPr lang="en-HK" dirty="0">
              <a:solidFill>
                <a:schemeClr val="bg1"/>
              </a:solidFill>
            </a:endParaRPr>
          </a:p>
        </p:txBody>
      </p:sp>
      <p:sp>
        <p:nvSpPr>
          <p:cNvPr id="2" name="Slide Number Placeholder 3">
            <a:extLst>
              <a:ext uri="{FF2B5EF4-FFF2-40B4-BE49-F238E27FC236}">
                <a16:creationId xmlns:a16="http://schemas.microsoft.com/office/drawing/2014/main" id="{6813EDB1-F8C5-AE00-11F1-A4AB7683E6A1}"/>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30</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8611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5" name="Picture 4">
            <a:extLst>
              <a:ext uri="{FF2B5EF4-FFF2-40B4-BE49-F238E27FC236}">
                <a16:creationId xmlns:a16="http://schemas.microsoft.com/office/drawing/2014/main" id="{7E2921B8-E2C8-4F9A-B1DF-EB7C76A72F71}"/>
              </a:ext>
            </a:extLst>
          </p:cNvPr>
          <p:cNvPicPr>
            <a:picLocks noChangeAspect="1"/>
          </p:cNvPicPr>
          <p:nvPr/>
        </p:nvPicPr>
        <p:blipFill>
          <a:blip r:embed="rId3"/>
          <a:stretch>
            <a:fillRect/>
          </a:stretch>
        </p:blipFill>
        <p:spPr>
          <a:xfrm>
            <a:off x="44604" y="1191607"/>
            <a:ext cx="5635082" cy="3260518"/>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31</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Verifying Installation</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9" name="TextBox 8">
            <a:extLst>
              <a:ext uri="{FF2B5EF4-FFF2-40B4-BE49-F238E27FC236}">
                <a16:creationId xmlns:a16="http://schemas.microsoft.com/office/drawing/2014/main" id="{F38CFBDF-29A6-4691-80C0-6B8245987685}"/>
              </a:ext>
            </a:extLst>
          </p:cNvPr>
          <p:cNvSpPr txBox="1"/>
          <p:nvPr/>
        </p:nvSpPr>
        <p:spPr>
          <a:xfrm>
            <a:off x="3618682" y="1028058"/>
            <a:ext cx="5488148" cy="3847207"/>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After opening Anaconda Prompt or the terminal, choose any of the following methods to verify:</a:t>
            </a:r>
          </a:p>
          <a:p>
            <a:pPr marL="285750" indent="-285750">
              <a:buFont typeface="Arial" panose="020B0604020202020204" pitchFamily="34" charset="0"/>
              <a:buChar char="•"/>
            </a:pPr>
            <a:endParaRPr lang="en-US" sz="1600" dirty="0">
              <a:solidFill>
                <a:schemeClr val="bg1"/>
              </a:solidFill>
            </a:endParaRPr>
          </a:p>
          <a:p>
            <a:pPr marL="742950" lvl="1" indent="-285750">
              <a:buFont typeface="Wingdings" panose="05000000000000000000" pitchFamily="2" charset="2"/>
              <a:buChar char="Ø"/>
            </a:pPr>
            <a:r>
              <a:rPr lang="en-US" sz="1600" dirty="0">
                <a:solidFill>
                  <a:schemeClr val="bg1"/>
                </a:solidFill>
              </a:rPr>
              <a:t>Enter </a:t>
            </a:r>
            <a:r>
              <a:rPr lang="en-US" sz="1600" b="1" i="1" dirty="0" err="1">
                <a:solidFill>
                  <a:schemeClr val="bg1"/>
                </a:solidFill>
              </a:rPr>
              <a:t>conda</a:t>
            </a:r>
            <a:r>
              <a:rPr lang="en-US" sz="1600" b="1" i="1" dirty="0">
                <a:solidFill>
                  <a:schemeClr val="bg1"/>
                </a:solidFill>
              </a:rPr>
              <a:t> list</a:t>
            </a:r>
            <a:r>
              <a:rPr lang="en-US" sz="1600" dirty="0">
                <a:solidFill>
                  <a:schemeClr val="bg1"/>
                </a:solidFill>
              </a:rPr>
              <a:t>. If Anaconda is installed and working, this will display a list of installed packages and their versions.</a:t>
            </a:r>
          </a:p>
          <a:p>
            <a:pPr marL="742950" lvl="1" indent="-285750">
              <a:buFont typeface="Wingdings" panose="05000000000000000000" pitchFamily="2" charset="2"/>
              <a:buChar char="Ø"/>
            </a:pPr>
            <a:r>
              <a:rPr lang="en-US" sz="1600" dirty="0">
                <a:solidFill>
                  <a:schemeClr val="bg1"/>
                </a:solidFill>
              </a:rPr>
              <a:t>Enter the command </a:t>
            </a:r>
            <a:r>
              <a:rPr lang="en-US" sz="1600" b="1" i="1" dirty="0">
                <a:solidFill>
                  <a:schemeClr val="bg1"/>
                </a:solidFill>
              </a:rPr>
              <a:t>python</a:t>
            </a:r>
            <a:r>
              <a:rPr lang="en-US" sz="1600" dirty="0">
                <a:solidFill>
                  <a:schemeClr val="bg1"/>
                </a:solidFill>
              </a:rPr>
              <a:t>. This command runs the Python shell. If Anaconda is installed and working, the version information it displays when it starts up will include “Anaconda”. To exit the Python shell, enter the command </a:t>
            </a:r>
            <a:r>
              <a:rPr lang="en-US" sz="1600" b="1" i="1" dirty="0">
                <a:solidFill>
                  <a:schemeClr val="bg1"/>
                </a:solidFill>
              </a:rPr>
              <a:t>quit()</a:t>
            </a:r>
            <a:r>
              <a:rPr lang="en-US" sz="1600" dirty="0">
                <a:solidFill>
                  <a:schemeClr val="bg1"/>
                </a:solidFill>
              </a:rPr>
              <a:t>.</a:t>
            </a:r>
          </a:p>
          <a:p>
            <a:pPr marL="742950" lvl="1" indent="-285750">
              <a:buFont typeface="Wingdings" panose="05000000000000000000" pitchFamily="2" charset="2"/>
              <a:buChar char="Ø"/>
            </a:pPr>
            <a:r>
              <a:rPr lang="en-US" sz="1600" dirty="0">
                <a:solidFill>
                  <a:schemeClr val="bg1"/>
                </a:solidFill>
              </a:rPr>
              <a:t>Open Anaconda Navigator with the command </a:t>
            </a:r>
            <a:r>
              <a:rPr lang="en-US" sz="1600" b="1" i="1" dirty="0">
                <a:solidFill>
                  <a:schemeClr val="bg1"/>
                </a:solidFill>
              </a:rPr>
              <a:t>anaconda-navigator</a:t>
            </a:r>
            <a:r>
              <a:rPr lang="en-US" sz="1600" dirty="0">
                <a:solidFill>
                  <a:schemeClr val="bg1"/>
                </a:solidFill>
              </a:rPr>
              <a:t>. If Anaconda is installed properly, Anaconda Navigator will open.</a:t>
            </a:r>
          </a:p>
          <a:p>
            <a:pPr lvl="1"/>
            <a:endParaRPr lang="en-HK" sz="1600" dirty="0">
              <a:solidFill>
                <a:schemeClr val="bg1"/>
              </a:solidFill>
            </a:endParaRPr>
          </a:p>
        </p:txBody>
      </p:sp>
      <p:sp>
        <p:nvSpPr>
          <p:cNvPr id="2" name="Slide Number Placeholder 3">
            <a:extLst>
              <a:ext uri="{FF2B5EF4-FFF2-40B4-BE49-F238E27FC236}">
                <a16:creationId xmlns:a16="http://schemas.microsoft.com/office/drawing/2014/main" id="{75D28389-B60D-BECE-679F-C35E39615F9C}"/>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31</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8210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32</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Frequently Asked Questions</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TextBox 1">
            <a:extLst>
              <a:ext uri="{FF2B5EF4-FFF2-40B4-BE49-F238E27FC236}">
                <a16:creationId xmlns:a16="http://schemas.microsoft.com/office/drawing/2014/main" id="{458F9EEE-121A-4FC6-A3AD-26AF1E296FAE}"/>
              </a:ext>
            </a:extLst>
          </p:cNvPr>
          <p:cNvSpPr txBox="1"/>
          <p:nvPr/>
        </p:nvSpPr>
        <p:spPr>
          <a:xfrm>
            <a:off x="356839" y="951056"/>
            <a:ext cx="8385717"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Q: I don’t have 5GB disk space, what should I do?</a:t>
            </a:r>
          </a:p>
          <a:p>
            <a:pPr marL="285750" indent="-285750">
              <a:buFont typeface="Wingdings" panose="05000000000000000000" pitchFamily="2" charset="2"/>
              <a:buChar char="Ø"/>
            </a:pPr>
            <a:r>
              <a:rPr lang="en-HK" dirty="0">
                <a:solidFill>
                  <a:schemeClr val="bg1"/>
                </a:solidFill>
              </a:rPr>
              <a:t>A: You may install </a:t>
            </a:r>
            <a:r>
              <a:rPr lang="en-HK" dirty="0" err="1">
                <a:solidFill>
                  <a:schemeClr val="bg1"/>
                </a:solidFill>
              </a:rPr>
              <a:t>Miniconda</a:t>
            </a:r>
            <a:r>
              <a:rPr lang="en-HK" dirty="0">
                <a:solidFill>
                  <a:schemeClr val="bg1"/>
                </a:solidFill>
              </a:rPr>
              <a:t> instead (</a:t>
            </a:r>
            <a:r>
              <a:rPr lang="en-HK" dirty="0">
                <a:solidFill>
                  <a:schemeClr val="bg1"/>
                </a:solidFill>
                <a:hlinkClick r:id="rId3"/>
              </a:rPr>
              <a:t>https://docs.conda.io/en/latest/miniconda.html</a:t>
            </a:r>
            <a:r>
              <a:rPr lang="en-HK" dirty="0">
                <a:solidFill>
                  <a:schemeClr val="bg1"/>
                </a:solidFill>
              </a:rPr>
              <a:t>), but you may need to install some of the useful packages/IDEs, such as NumPy, Pandas, </a:t>
            </a:r>
            <a:r>
              <a:rPr lang="en-HK" dirty="0" err="1">
                <a:solidFill>
                  <a:schemeClr val="bg1"/>
                </a:solidFill>
              </a:rPr>
              <a:t>Jupyter</a:t>
            </a:r>
            <a:r>
              <a:rPr lang="en-HK" dirty="0">
                <a:solidFill>
                  <a:schemeClr val="bg1"/>
                </a:solidFill>
              </a:rPr>
              <a:t> Notebook etc, individually. For the difference between Anaconda and </a:t>
            </a:r>
            <a:r>
              <a:rPr lang="en-HK" dirty="0" err="1">
                <a:solidFill>
                  <a:schemeClr val="bg1"/>
                </a:solidFill>
              </a:rPr>
              <a:t>Miniconda</a:t>
            </a:r>
            <a:r>
              <a:rPr lang="en-HK" dirty="0">
                <a:solidFill>
                  <a:schemeClr val="bg1"/>
                </a:solidFill>
              </a:rPr>
              <a:t>, please see: </a:t>
            </a:r>
            <a:r>
              <a:rPr lang="en-HK" dirty="0">
                <a:solidFill>
                  <a:schemeClr val="bg1"/>
                </a:solidFill>
                <a:hlinkClick r:id="rId4"/>
              </a:rPr>
              <a:t>https://stackoverflow.com/questions/45421163/anaconda-vs-miniconda</a:t>
            </a:r>
            <a:br>
              <a:rPr lang="en-HK" dirty="0">
                <a:solidFill>
                  <a:schemeClr val="bg1"/>
                </a:solidFill>
              </a:rPr>
            </a:br>
            <a:endParaRPr lang="en-HK" dirty="0">
              <a:solidFill>
                <a:schemeClr val="bg1"/>
              </a:solidFill>
            </a:endParaRPr>
          </a:p>
          <a:p>
            <a:pPr marL="285750" indent="-285750">
              <a:buFont typeface="Arial" panose="020B0604020202020204" pitchFamily="34" charset="0"/>
              <a:buChar char="•"/>
            </a:pPr>
            <a:r>
              <a:rPr lang="en-HK" b="1" dirty="0">
                <a:solidFill>
                  <a:schemeClr val="bg1"/>
                </a:solidFill>
              </a:rPr>
              <a:t>Q: I already have Python (but not Anaconda) installed, do I still need to install Anaconda?</a:t>
            </a:r>
          </a:p>
          <a:p>
            <a:pPr marL="285750" indent="-285750">
              <a:buFont typeface="Wingdings" panose="05000000000000000000" pitchFamily="2" charset="2"/>
              <a:buChar char="Ø"/>
            </a:pPr>
            <a:r>
              <a:rPr lang="en-HK" dirty="0">
                <a:solidFill>
                  <a:schemeClr val="bg1"/>
                </a:solidFill>
              </a:rPr>
              <a:t>A: The option is up to you, but we recommend Anaconda as it is a convenient tool for beginners, it ships with a lot of useful Python packages, and a package and environment management system called </a:t>
            </a:r>
            <a:r>
              <a:rPr lang="en-HK" dirty="0" err="1">
                <a:solidFill>
                  <a:schemeClr val="bg1"/>
                </a:solidFill>
              </a:rPr>
              <a:t>Conda</a:t>
            </a:r>
            <a:r>
              <a:rPr lang="en-HK" dirty="0">
                <a:solidFill>
                  <a:schemeClr val="bg1"/>
                </a:solidFill>
              </a:rPr>
              <a:t>. Our course tutors maybe unable to provide additional supports to you if you choose not to install Anaconda. </a:t>
            </a:r>
          </a:p>
        </p:txBody>
      </p:sp>
      <p:sp>
        <p:nvSpPr>
          <p:cNvPr id="3" name="Slide Number Placeholder 3">
            <a:extLst>
              <a:ext uri="{FF2B5EF4-FFF2-40B4-BE49-F238E27FC236}">
                <a16:creationId xmlns:a16="http://schemas.microsoft.com/office/drawing/2014/main" id="{A86337DA-93D3-95B9-1F92-20031A1A26BE}"/>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469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33</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Frequently Asked Questions</a:t>
            </a:r>
            <a:endParaRPr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TextBox 1">
            <a:extLst>
              <a:ext uri="{FF2B5EF4-FFF2-40B4-BE49-F238E27FC236}">
                <a16:creationId xmlns:a16="http://schemas.microsoft.com/office/drawing/2014/main" id="{458F9EEE-121A-4FC6-A3AD-26AF1E296FAE}"/>
              </a:ext>
            </a:extLst>
          </p:cNvPr>
          <p:cNvSpPr txBox="1"/>
          <p:nvPr/>
        </p:nvSpPr>
        <p:spPr>
          <a:xfrm>
            <a:off x="356839" y="1099736"/>
            <a:ext cx="8385717" cy="3139321"/>
          </a:xfrm>
          <a:prstGeom prst="rect">
            <a:avLst/>
          </a:prstGeom>
          <a:noFill/>
        </p:spPr>
        <p:txBody>
          <a:bodyPr wrap="square" rtlCol="0">
            <a:spAutoFit/>
          </a:bodyPr>
          <a:lstStyle/>
          <a:p>
            <a:pPr marL="285750" indent="-285750">
              <a:buFont typeface="Arial" panose="020B0604020202020204" pitchFamily="34" charset="0"/>
              <a:buChar char="•"/>
            </a:pPr>
            <a:r>
              <a:rPr lang="en-HK" b="1" dirty="0">
                <a:solidFill>
                  <a:schemeClr val="bg1"/>
                </a:solidFill>
              </a:rPr>
              <a:t>Q: Can I not install Python/Anaconda yet being able to complete this course successfully? </a:t>
            </a:r>
          </a:p>
          <a:p>
            <a:pPr marL="285750" indent="-285750">
              <a:buFont typeface="Wingdings" panose="05000000000000000000" pitchFamily="2" charset="2"/>
              <a:buChar char="Ø"/>
            </a:pPr>
            <a:r>
              <a:rPr lang="en-HK" dirty="0">
                <a:solidFill>
                  <a:schemeClr val="bg1"/>
                </a:solidFill>
              </a:rPr>
              <a:t>A: For most of the exercises for our course, you can complete them on the cloud computing platform Google </a:t>
            </a:r>
            <a:r>
              <a:rPr lang="en-HK" dirty="0" err="1">
                <a:solidFill>
                  <a:schemeClr val="bg1"/>
                </a:solidFill>
              </a:rPr>
              <a:t>Colab</a:t>
            </a:r>
            <a:r>
              <a:rPr lang="en-HK" dirty="0">
                <a:solidFill>
                  <a:schemeClr val="bg1"/>
                </a:solidFill>
              </a:rPr>
              <a:t> (will be introduced next) without any installations on your local machine except a web browser. However, during the later phases of this course, you will be working on your own AI projects and you may want to run your Python program on your local machine.</a:t>
            </a:r>
            <a:br>
              <a:rPr lang="en-HK" dirty="0">
                <a:solidFill>
                  <a:schemeClr val="bg1"/>
                </a:solidFill>
              </a:rPr>
            </a:br>
            <a:endParaRPr lang="en-HK" dirty="0">
              <a:solidFill>
                <a:schemeClr val="bg1"/>
              </a:solidFill>
            </a:endParaRPr>
          </a:p>
          <a:p>
            <a:pPr marL="285750" indent="-285750">
              <a:buFont typeface="Arial" panose="020B0604020202020204" pitchFamily="34" charset="0"/>
              <a:buChar char="•"/>
            </a:pPr>
            <a:r>
              <a:rPr lang="en-HK" b="1" dirty="0">
                <a:solidFill>
                  <a:schemeClr val="bg1"/>
                </a:solidFill>
              </a:rPr>
              <a:t>For other FAQs about Anaconda, please visit:</a:t>
            </a:r>
          </a:p>
          <a:p>
            <a:pPr marL="285750" indent="-285750">
              <a:buFont typeface="Wingdings" panose="05000000000000000000" pitchFamily="2" charset="2"/>
              <a:buChar char="Ø"/>
            </a:pPr>
            <a:r>
              <a:rPr lang="en-HK" dirty="0">
                <a:solidFill>
                  <a:schemeClr val="bg1"/>
                </a:solidFill>
                <a:hlinkClick r:id="rId3"/>
              </a:rPr>
              <a:t>https://docs.anaconda.com/anaconda/user-guide/faq/</a:t>
            </a:r>
            <a:endParaRPr lang="en-HK" dirty="0">
              <a:solidFill>
                <a:schemeClr val="bg1"/>
              </a:solidFill>
            </a:endParaRPr>
          </a:p>
          <a:p>
            <a:pPr marL="285750" indent="-285750">
              <a:buFont typeface="Arial" panose="020B0604020202020204" pitchFamily="34" charset="0"/>
              <a:buChar char="•"/>
            </a:pPr>
            <a:endParaRPr lang="en-HK" dirty="0">
              <a:solidFill>
                <a:schemeClr val="bg1"/>
              </a:solidFill>
            </a:endParaRPr>
          </a:p>
        </p:txBody>
      </p:sp>
      <p:sp>
        <p:nvSpPr>
          <p:cNvPr id="3" name="Slide Number Placeholder 3">
            <a:extLst>
              <a:ext uri="{FF2B5EF4-FFF2-40B4-BE49-F238E27FC236}">
                <a16:creationId xmlns:a16="http://schemas.microsoft.com/office/drawing/2014/main" id="{B3E3AC11-BA0A-AA22-14B1-7C4E81799355}"/>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4834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highlight>
                  <a:srgbClr val="FFFF00"/>
                </a:highlight>
                <a:latin typeface="Arial" panose="020B0604020202020204" pitchFamily="34" charset="0"/>
                <a:cs typeface="Arial" panose="020B0604020202020204" pitchFamily="34" charset="0"/>
              </a:rPr>
              <a:t>Jupyter</a:t>
            </a:r>
            <a:r>
              <a:rPr lang="en-US" dirty="0">
                <a:highlight>
                  <a:srgbClr val="FFFF00"/>
                </a:highlight>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34</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156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35</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chemeClr val="bg1"/>
                </a:solidFill>
                <a:latin typeface="Arial" panose="020B0604020202020204" pitchFamily="34" charset="0"/>
                <a:ea typeface="Lato" panose="020F0502020204030203"/>
                <a:cs typeface="Arial" panose="020B0604020202020204" pitchFamily="34" charset="0"/>
                <a:sym typeface="Lato" panose="020F0502020204030203"/>
              </a:rPr>
              <a:t>Jupyter</a:t>
            </a: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 Notebook</a:t>
            </a:r>
          </a:p>
        </p:txBody>
      </p:sp>
      <p:sp>
        <p:nvSpPr>
          <p:cNvPr id="6" name="TextBox 5">
            <a:extLst>
              <a:ext uri="{FF2B5EF4-FFF2-40B4-BE49-F238E27FC236}">
                <a16:creationId xmlns:a16="http://schemas.microsoft.com/office/drawing/2014/main" id="{435A58AB-B7FB-496B-91A5-7EB6A6FBD5EA}"/>
              </a:ext>
            </a:extLst>
          </p:cNvPr>
          <p:cNvSpPr txBox="1"/>
          <p:nvPr/>
        </p:nvSpPr>
        <p:spPr>
          <a:xfrm>
            <a:off x="361812" y="1002089"/>
            <a:ext cx="8477388"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Jupyter</a:t>
            </a:r>
            <a:r>
              <a:rPr lang="en-US" dirty="0">
                <a:solidFill>
                  <a:schemeClr val="bg1"/>
                </a:solidFill>
              </a:rPr>
              <a:t> Notebook (</a:t>
            </a:r>
            <a:r>
              <a:rPr lang="en-HK" dirty="0">
                <a:solidFill>
                  <a:schemeClr val="bg1"/>
                </a:solidFill>
              </a:rPr>
              <a:t>formerly</a:t>
            </a:r>
            <a:r>
              <a:rPr lang="zh-TW" altLang="en-US" dirty="0">
                <a:solidFill>
                  <a:schemeClr val="bg1"/>
                </a:solidFill>
              </a:rPr>
              <a:t> </a:t>
            </a:r>
            <a:r>
              <a:rPr lang="en-HK" altLang="zh-TW" dirty="0">
                <a:solidFill>
                  <a:schemeClr val="bg1"/>
                </a:solidFill>
              </a:rPr>
              <a:t>known as </a:t>
            </a:r>
            <a:r>
              <a:rPr lang="en-HK" altLang="zh-TW" dirty="0" err="1">
                <a:solidFill>
                  <a:schemeClr val="bg1"/>
                </a:solidFill>
              </a:rPr>
              <a:t>iPython</a:t>
            </a:r>
            <a:r>
              <a:rPr lang="zh-TW" altLang="en-US" dirty="0">
                <a:solidFill>
                  <a:schemeClr val="bg1"/>
                </a:solidFill>
              </a:rPr>
              <a:t> </a:t>
            </a:r>
            <a:r>
              <a:rPr lang="en-HK" altLang="zh-TW" dirty="0">
                <a:solidFill>
                  <a:schemeClr val="bg1"/>
                </a:solidFill>
              </a:rPr>
              <a:t>notebook</a:t>
            </a:r>
            <a:r>
              <a:rPr lang="en-US" dirty="0">
                <a:solidFill>
                  <a:schemeClr val="bg1"/>
                </a:solidFill>
              </a:rPr>
              <a:t>) is a browser-based, </a:t>
            </a:r>
            <a:br>
              <a:rPr lang="en-US" dirty="0">
                <a:solidFill>
                  <a:schemeClr val="bg1"/>
                </a:solidFill>
              </a:rPr>
            </a:br>
            <a:r>
              <a:rPr lang="en-US" dirty="0">
                <a:solidFill>
                  <a:schemeClr val="bg1"/>
                </a:solidFill>
              </a:rPr>
              <a:t>interactive computing notebook environment for Python, R, Julia, </a:t>
            </a:r>
            <a:r>
              <a:rPr lang="en-US" dirty="0" err="1">
                <a:solidFill>
                  <a:schemeClr val="bg1"/>
                </a:solidFill>
              </a:rPr>
              <a:t>etc</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You can edit and run human-readable docs while describing the data analysis</a:t>
            </a:r>
            <a:br>
              <a:rPr lang="en-US" dirty="0">
                <a:solidFill>
                  <a:schemeClr val="bg1"/>
                </a:solidFill>
              </a:rPr>
            </a:br>
            <a:r>
              <a:rPr lang="en-US" b="1" dirty="0">
                <a:solidFill>
                  <a:schemeClr val="bg1"/>
                </a:solidFill>
              </a:rPr>
              <a:t>(Good for presenting your work!)  </a:t>
            </a:r>
            <a:endParaRPr lang="en-HK" b="1" dirty="0">
              <a:solidFill>
                <a:schemeClr val="bg1"/>
              </a:solidFill>
            </a:endParaRPr>
          </a:p>
        </p:txBody>
      </p:sp>
      <p:pic>
        <p:nvPicPr>
          <p:cNvPr id="7" name="Google Shape;157;p33">
            <a:extLst>
              <a:ext uri="{FF2B5EF4-FFF2-40B4-BE49-F238E27FC236}">
                <a16:creationId xmlns:a16="http://schemas.microsoft.com/office/drawing/2014/main" id="{BAE54D84-18AB-44C1-98D1-AD98E579B2F3}"/>
              </a:ext>
            </a:extLst>
          </p:cNvPr>
          <p:cNvPicPr preferRelativeResize="0"/>
          <p:nvPr/>
        </p:nvPicPr>
        <p:blipFill rotWithShape="1">
          <a:blip r:embed="rId3">
            <a:alphaModFix/>
          </a:blip>
          <a:srcRect/>
          <a:stretch/>
        </p:blipFill>
        <p:spPr>
          <a:xfrm>
            <a:off x="1944973" y="2494247"/>
            <a:ext cx="3842400" cy="2368225"/>
          </a:xfrm>
          <a:prstGeom prst="rect">
            <a:avLst/>
          </a:prstGeom>
          <a:noFill/>
          <a:ln>
            <a:noFill/>
          </a:ln>
        </p:spPr>
      </p:pic>
      <p:pic>
        <p:nvPicPr>
          <p:cNvPr id="8" name="Google Shape;159;p33">
            <a:extLst>
              <a:ext uri="{FF2B5EF4-FFF2-40B4-BE49-F238E27FC236}">
                <a16:creationId xmlns:a16="http://schemas.microsoft.com/office/drawing/2014/main" id="{FB14D910-701E-429B-8C6F-14BA3AC7236D}"/>
              </a:ext>
            </a:extLst>
          </p:cNvPr>
          <p:cNvPicPr preferRelativeResize="0"/>
          <p:nvPr/>
        </p:nvPicPr>
        <p:blipFill rotWithShape="1">
          <a:blip r:embed="rId4">
            <a:alphaModFix/>
          </a:blip>
          <a:srcRect/>
          <a:stretch/>
        </p:blipFill>
        <p:spPr>
          <a:xfrm>
            <a:off x="22302" y="2360850"/>
            <a:ext cx="2277550" cy="2550150"/>
          </a:xfrm>
          <a:prstGeom prst="rect">
            <a:avLst/>
          </a:prstGeom>
          <a:noFill/>
          <a:ln>
            <a:noFill/>
          </a:ln>
        </p:spPr>
      </p:pic>
      <p:pic>
        <p:nvPicPr>
          <p:cNvPr id="10" name="Google Shape;160;p33">
            <a:extLst>
              <a:ext uri="{FF2B5EF4-FFF2-40B4-BE49-F238E27FC236}">
                <a16:creationId xmlns:a16="http://schemas.microsoft.com/office/drawing/2014/main" id="{568C7D1E-8C95-437F-A26A-619FE50AC888}"/>
              </a:ext>
            </a:extLst>
          </p:cNvPr>
          <p:cNvPicPr preferRelativeResize="0"/>
          <p:nvPr/>
        </p:nvPicPr>
        <p:blipFill rotWithShape="1">
          <a:blip r:embed="rId5">
            <a:alphaModFix/>
          </a:blip>
          <a:srcRect/>
          <a:stretch/>
        </p:blipFill>
        <p:spPr>
          <a:xfrm>
            <a:off x="5787377" y="2200676"/>
            <a:ext cx="3238500" cy="2752725"/>
          </a:xfrm>
          <a:prstGeom prst="rect">
            <a:avLst/>
          </a:prstGeom>
          <a:noFill/>
          <a:ln>
            <a:noFill/>
          </a:ln>
        </p:spPr>
      </p:pic>
      <p:sp>
        <p:nvSpPr>
          <p:cNvPr id="11" name="Google Shape;162;p33">
            <a:extLst>
              <a:ext uri="{FF2B5EF4-FFF2-40B4-BE49-F238E27FC236}">
                <a16:creationId xmlns:a16="http://schemas.microsoft.com/office/drawing/2014/main" id="{F45F06A6-22CD-4337-A797-19794F2F5924}"/>
              </a:ext>
            </a:extLst>
          </p:cNvPr>
          <p:cNvSpPr/>
          <p:nvPr/>
        </p:nvSpPr>
        <p:spPr>
          <a:xfrm>
            <a:off x="715727" y="4371278"/>
            <a:ext cx="890700" cy="49119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971C8BC-9D00-49FD-960D-550E7FDE0E98}"/>
              </a:ext>
            </a:extLst>
          </p:cNvPr>
          <p:cNvSpPr txBox="1"/>
          <p:nvPr/>
        </p:nvSpPr>
        <p:spPr>
          <a:xfrm>
            <a:off x="70212" y="2445719"/>
            <a:ext cx="2181729" cy="276999"/>
          </a:xfrm>
          <a:prstGeom prst="rect">
            <a:avLst/>
          </a:prstGeom>
          <a:solidFill>
            <a:schemeClr val="tx1"/>
          </a:solidFill>
        </p:spPr>
        <p:txBody>
          <a:bodyPr wrap="square" rtlCol="0">
            <a:spAutoFit/>
          </a:bodyPr>
          <a:lstStyle/>
          <a:p>
            <a:r>
              <a:rPr lang="en-HK" sz="1200" b="0" i="0" u="none" strike="noStrike" cap="none" dirty="0">
                <a:solidFill>
                  <a:srgbClr val="FF0000"/>
                </a:solidFill>
                <a:latin typeface="Arial"/>
                <a:ea typeface="Arial"/>
                <a:cs typeface="Arial"/>
                <a:sym typeface="Arial"/>
              </a:rPr>
              <a:t>1. Launch </a:t>
            </a:r>
            <a:r>
              <a:rPr lang="en-HK" sz="1200" b="0" i="0" u="none" strike="noStrike" cap="none" dirty="0" err="1">
                <a:solidFill>
                  <a:srgbClr val="FF0000"/>
                </a:solidFill>
                <a:latin typeface="Arial"/>
                <a:ea typeface="Arial"/>
                <a:cs typeface="Arial"/>
                <a:sym typeface="Arial"/>
              </a:rPr>
              <a:t>Jupyter</a:t>
            </a:r>
            <a:r>
              <a:rPr lang="en-HK" sz="1200" b="0" i="0" u="none" strike="noStrike" cap="none" dirty="0">
                <a:solidFill>
                  <a:srgbClr val="FF0000"/>
                </a:solidFill>
                <a:latin typeface="Arial"/>
                <a:ea typeface="Arial"/>
                <a:cs typeface="Arial"/>
                <a:sym typeface="Arial"/>
              </a:rPr>
              <a:t> Notebook</a:t>
            </a:r>
          </a:p>
        </p:txBody>
      </p:sp>
      <p:sp>
        <p:nvSpPr>
          <p:cNvPr id="12" name="TextBox 11">
            <a:extLst>
              <a:ext uri="{FF2B5EF4-FFF2-40B4-BE49-F238E27FC236}">
                <a16:creationId xmlns:a16="http://schemas.microsoft.com/office/drawing/2014/main" id="{B8E4C856-99BD-4E82-B513-20D575A536A5}"/>
              </a:ext>
            </a:extLst>
          </p:cNvPr>
          <p:cNvSpPr txBox="1"/>
          <p:nvPr/>
        </p:nvSpPr>
        <p:spPr>
          <a:xfrm>
            <a:off x="3010830" y="3096043"/>
            <a:ext cx="2657101" cy="461665"/>
          </a:xfrm>
          <a:prstGeom prst="rect">
            <a:avLst/>
          </a:prstGeom>
          <a:solidFill>
            <a:schemeClr val="tx1"/>
          </a:solidFill>
        </p:spPr>
        <p:txBody>
          <a:bodyPr wrap="square" rtlCol="0">
            <a:spAutoFit/>
          </a:bodyPr>
          <a:lstStyle/>
          <a:p>
            <a:r>
              <a:rPr lang="en-HK" sz="1200" dirty="0">
                <a:solidFill>
                  <a:srgbClr val="FF0000"/>
                </a:solidFill>
                <a:latin typeface="Arial"/>
                <a:ea typeface="Arial"/>
                <a:cs typeface="Arial"/>
                <a:sym typeface="Arial"/>
              </a:rPr>
              <a:t>2</a:t>
            </a:r>
            <a:r>
              <a:rPr lang="en-HK" sz="1200" b="0" i="0" u="none" strike="noStrike" cap="none" dirty="0">
                <a:solidFill>
                  <a:srgbClr val="FF0000"/>
                </a:solidFill>
                <a:latin typeface="Arial"/>
                <a:ea typeface="Arial"/>
                <a:cs typeface="Arial"/>
                <a:sym typeface="Arial"/>
              </a:rPr>
              <a:t>. </a:t>
            </a:r>
            <a:r>
              <a:rPr lang="en-US" sz="1200" dirty="0">
                <a:solidFill>
                  <a:srgbClr val="FF0000"/>
                </a:solidFill>
                <a:latin typeface="Arial"/>
                <a:ea typeface="Arial"/>
                <a:cs typeface="Arial"/>
                <a:sym typeface="Arial"/>
              </a:rPr>
              <a:t>N</a:t>
            </a:r>
            <a:r>
              <a:rPr lang="en-US" sz="1200" b="0" i="0" u="none" strike="noStrike" cap="none" dirty="0">
                <a:solidFill>
                  <a:srgbClr val="FF0000"/>
                </a:solidFill>
                <a:latin typeface="Arial"/>
                <a:ea typeface="Arial"/>
                <a:cs typeface="Arial"/>
                <a:sym typeface="Arial"/>
              </a:rPr>
              <a:t>avigate to the folder where you want to save your notebook</a:t>
            </a:r>
          </a:p>
        </p:txBody>
      </p:sp>
      <p:sp>
        <p:nvSpPr>
          <p:cNvPr id="13" name="TextBox 12">
            <a:extLst>
              <a:ext uri="{FF2B5EF4-FFF2-40B4-BE49-F238E27FC236}">
                <a16:creationId xmlns:a16="http://schemas.microsoft.com/office/drawing/2014/main" id="{E497986C-037E-4B08-8D1E-7E36F31DCBA2}"/>
              </a:ext>
            </a:extLst>
          </p:cNvPr>
          <p:cNvSpPr txBox="1"/>
          <p:nvPr/>
        </p:nvSpPr>
        <p:spPr>
          <a:xfrm>
            <a:off x="6007983" y="2131861"/>
            <a:ext cx="2657101" cy="276999"/>
          </a:xfrm>
          <a:prstGeom prst="rect">
            <a:avLst/>
          </a:prstGeom>
          <a:solidFill>
            <a:schemeClr val="tx1"/>
          </a:solidFill>
        </p:spPr>
        <p:txBody>
          <a:bodyPr wrap="square" rtlCol="0">
            <a:spAutoFit/>
          </a:bodyPr>
          <a:lstStyle/>
          <a:p>
            <a:r>
              <a:rPr lang="en" sz="1200" b="0" i="0" u="none" strike="noStrike" cap="none" dirty="0">
                <a:solidFill>
                  <a:srgbClr val="FF0000"/>
                </a:solidFill>
                <a:latin typeface="Arial"/>
                <a:ea typeface="Arial"/>
                <a:cs typeface="Arial"/>
                <a:sym typeface="Arial"/>
              </a:rPr>
              <a:t>3. Create a new Python 3 Notebook</a:t>
            </a:r>
            <a:endParaRPr lang="en-US" sz="1200" b="0" i="0" u="none" strike="noStrike" cap="none" dirty="0">
              <a:solidFill>
                <a:srgbClr val="FF0000"/>
              </a:solidFill>
              <a:latin typeface="Arial"/>
              <a:ea typeface="Arial"/>
              <a:cs typeface="Arial"/>
              <a:sym typeface="Arial"/>
            </a:endParaRPr>
          </a:p>
        </p:txBody>
      </p:sp>
      <p:sp>
        <p:nvSpPr>
          <p:cNvPr id="3" name="Slide Number Placeholder 3">
            <a:extLst>
              <a:ext uri="{FF2B5EF4-FFF2-40B4-BE49-F238E27FC236}">
                <a16:creationId xmlns:a16="http://schemas.microsoft.com/office/drawing/2014/main" id="{C49BED6E-CF7E-C721-5F5C-7AC6B485A351}"/>
              </a:ext>
            </a:extLst>
          </p:cNvPr>
          <p:cNvSpPr txBox="1">
            <a:spLocks/>
          </p:cNvSpPr>
          <p:nvPr/>
        </p:nvSpPr>
        <p:spPr>
          <a:xfrm>
            <a:off x="97476" y="4901014"/>
            <a:ext cx="548700" cy="236928"/>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8343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9" name="Picture 8">
            <a:extLst>
              <a:ext uri="{FF2B5EF4-FFF2-40B4-BE49-F238E27FC236}">
                <a16:creationId xmlns:a16="http://schemas.microsoft.com/office/drawing/2014/main" id="{33033D0F-EF19-4F38-9586-3741FA816FD0}"/>
              </a:ext>
            </a:extLst>
          </p:cNvPr>
          <p:cNvPicPr>
            <a:picLocks noChangeAspect="1"/>
          </p:cNvPicPr>
          <p:nvPr/>
        </p:nvPicPr>
        <p:blipFill>
          <a:blip r:embed="rId3"/>
          <a:stretch>
            <a:fillRect/>
          </a:stretch>
        </p:blipFill>
        <p:spPr>
          <a:xfrm>
            <a:off x="555893" y="2791303"/>
            <a:ext cx="7367361" cy="2078648"/>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36</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chemeClr val="bg1"/>
                </a:solidFill>
                <a:latin typeface="Arial" panose="020B0604020202020204" pitchFamily="34" charset="0"/>
                <a:ea typeface="Lato" panose="020F0502020204030203"/>
                <a:cs typeface="Arial" panose="020B0604020202020204" pitchFamily="34" charset="0"/>
                <a:sym typeface="Lato" panose="020F0502020204030203"/>
              </a:rPr>
              <a:t>Jupyter</a:t>
            </a: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 Notebook – Code Cell</a:t>
            </a:r>
          </a:p>
        </p:txBody>
      </p:sp>
      <p:sp>
        <p:nvSpPr>
          <p:cNvPr id="6" name="TextBox 5">
            <a:extLst>
              <a:ext uri="{FF2B5EF4-FFF2-40B4-BE49-F238E27FC236}">
                <a16:creationId xmlns:a16="http://schemas.microsoft.com/office/drawing/2014/main" id="{435A58AB-B7FB-496B-91A5-7EB6A6FBD5EA}"/>
              </a:ext>
            </a:extLst>
          </p:cNvPr>
          <p:cNvSpPr txBox="1"/>
          <p:nvPr/>
        </p:nvSpPr>
        <p:spPr>
          <a:xfrm>
            <a:off x="333306" y="899018"/>
            <a:ext cx="8208528" cy="1666354"/>
          </a:xfrm>
          <a:prstGeom prst="rect">
            <a:avLst/>
          </a:prstGeom>
          <a:noFill/>
        </p:spPr>
        <p:txBody>
          <a:bodyPr wrap="square" rtlCol="0">
            <a:sp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A code cell is for writing codes that will be executed </a:t>
            </a: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Print statement</a:t>
            </a:r>
          </a:p>
          <a:p>
            <a:pPr marL="914400" lvl="1" indent="-342900" algn="l" rtl="0">
              <a:lnSpc>
                <a:spcPct val="115000"/>
              </a:lnSpc>
              <a:spcBef>
                <a:spcPts val="0"/>
              </a:spcBef>
              <a:spcAft>
                <a:spcPts val="0"/>
              </a:spcAft>
              <a:buSzPts val="1800"/>
              <a:buFont typeface="Wingdings" panose="05000000000000000000" pitchFamily="2" charset="2"/>
              <a:buChar char="Ø"/>
            </a:pPr>
            <a:r>
              <a:rPr lang="en-US" sz="1800" dirty="0">
                <a:solidFill>
                  <a:schemeClr val="bg1"/>
                </a:solidFill>
              </a:rPr>
              <a:t>Line of code that will output</a:t>
            </a:r>
            <a:r>
              <a:rPr lang="en-US" dirty="0">
                <a:solidFill>
                  <a:schemeClr val="bg1"/>
                </a:solidFill>
              </a:rPr>
              <a:t> data</a:t>
            </a:r>
            <a:r>
              <a:rPr lang="en-US" sz="1800" dirty="0">
                <a:solidFill>
                  <a:schemeClr val="bg1"/>
                </a:solidFill>
              </a:rPr>
              <a:t> to the console</a:t>
            </a:r>
          </a:p>
          <a:p>
            <a:pPr marL="914400" lvl="1" indent="-342900" algn="l" rtl="0">
              <a:lnSpc>
                <a:spcPct val="115000"/>
              </a:lnSpc>
              <a:spcBef>
                <a:spcPts val="0"/>
              </a:spcBef>
              <a:spcAft>
                <a:spcPts val="0"/>
              </a:spcAft>
              <a:buSzPts val="1800"/>
              <a:buFont typeface="Wingdings" panose="05000000000000000000" pitchFamily="2" charset="2"/>
              <a:buChar char="Ø"/>
            </a:pPr>
            <a:r>
              <a:rPr lang="en-US" dirty="0">
                <a:solidFill>
                  <a:schemeClr val="bg1"/>
                </a:solidFill>
              </a:rPr>
              <a:t>i.e. print(‘hello word’)</a:t>
            </a:r>
          </a:p>
          <a:p>
            <a:pPr marL="457200" lvl="0" indent="-34290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Click “Run” button or </a:t>
            </a:r>
            <a:r>
              <a:rPr lang="en-US" dirty="0" err="1">
                <a:solidFill>
                  <a:schemeClr val="bg1"/>
                </a:solidFill>
              </a:rPr>
              <a:t>Shift+Enter</a:t>
            </a:r>
            <a:endParaRPr lang="en-US" dirty="0">
              <a:solidFill>
                <a:schemeClr val="bg1"/>
              </a:solidFill>
            </a:endParaRPr>
          </a:p>
        </p:txBody>
      </p:sp>
      <p:sp>
        <p:nvSpPr>
          <p:cNvPr id="16" name="Google Shape;190;p35">
            <a:extLst>
              <a:ext uri="{FF2B5EF4-FFF2-40B4-BE49-F238E27FC236}">
                <a16:creationId xmlns:a16="http://schemas.microsoft.com/office/drawing/2014/main" id="{A601DD7D-6128-4623-A92C-472298C9ECA5}"/>
              </a:ext>
            </a:extLst>
          </p:cNvPr>
          <p:cNvSpPr txBox="1"/>
          <p:nvPr/>
        </p:nvSpPr>
        <p:spPr>
          <a:xfrm>
            <a:off x="4683679" y="3656858"/>
            <a:ext cx="4293113" cy="1356502"/>
          </a:xfrm>
          <a:prstGeom prst="roundRect">
            <a:avLst/>
          </a:prstGeom>
          <a:solidFill>
            <a:schemeClr val="tx1"/>
          </a:solidFill>
          <a:ln>
            <a:solidFill>
              <a:schemeClr val="tx1">
                <a:lumMod val="8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spcFirstLastPara="1" wrap="square" lIns="90000" tIns="91425" rIns="91425" bIns="91425" anchor="t" anchorCtr="0">
            <a:noAutofit/>
          </a:bodyPr>
          <a:lstStyle/>
          <a:p>
            <a:pPr marL="360363" marR="0" lvl="0" indent="-342900" algn="just" rtl="0">
              <a:lnSpc>
                <a:spcPct val="100000"/>
              </a:lnSpc>
              <a:spcBef>
                <a:spcPts val="0"/>
              </a:spcBef>
              <a:spcAft>
                <a:spcPts val="0"/>
              </a:spcAft>
              <a:buClr>
                <a:srgbClr val="FF0000"/>
              </a:buClr>
              <a:buSzPts val="1800"/>
            </a:pPr>
            <a:r>
              <a:rPr lang="en" sz="1600" b="1" i="0" u="none" strike="noStrike" cap="none" dirty="0">
                <a:solidFill>
                  <a:schemeClr val="bg1"/>
                </a:solidFill>
                <a:latin typeface="Arial" panose="020B0604020202020204" pitchFamily="34" charset="0"/>
                <a:ea typeface="Arial"/>
                <a:cs typeface="Arial" panose="020B0604020202020204" pitchFamily="34" charset="0"/>
                <a:sym typeface="Arial"/>
              </a:rPr>
              <a:t>Note:</a:t>
            </a:r>
          </a:p>
          <a:p>
            <a:pPr marL="360363" indent="-342900" algn="just">
              <a:buSzPct val="100000"/>
              <a:buFont typeface="Wingdings" panose="05000000000000000000" pitchFamily="2" charset="2"/>
              <a:buChar char="Ø"/>
            </a:pPr>
            <a:r>
              <a:rPr lang="en" sz="1600" b="1" dirty="0">
                <a:solidFill>
                  <a:schemeClr val="bg1"/>
                </a:solidFill>
                <a:latin typeface="Arial" panose="020B0604020202020204" pitchFamily="34" charset="0"/>
                <a:cs typeface="Arial" panose="020B0604020202020204" pitchFamily="34" charset="0"/>
              </a:rPr>
              <a:t>We are using Python 3 not Python 2!</a:t>
            </a:r>
          </a:p>
          <a:p>
            <a:pPr marL="360363" marR="0" lvl="0" indent="-342900" algn="just" rtl="0">
              <a:lnSpc>
                <a:spcPct val="100000"/>
              </a:lnSpc>
              <a:spcBef>
                <a:spcPts val="0"/>
              </a:spcBef>
              <a:spcAft>
                <a:spcPts val="0"/>
              </a:spcAft>
              <a:buSzPct val="100000"/>
              <a:buFont typeface="Wingdings" panose="05000000000000000000" pitchFamily="2" charset="2"/>
              <a:buChar char="Ø"/>
            </a:pPr>
            <a:endParaRPr sz="200" b="1" i="0" u="none" strike="noStrike" cap="none" dirty="0">
              <a:solidFill>
                <a:schemeClr val="bg1"/>
              </a:solidFill>
              <a:latin typeface="Arial" panose="020B0604020202020204" pitchFamily="34" charset="0"/>
              <a:ea typeface="Arial"/>
              <a:cs typeface="Arial" panose="020B0604020202020204" pitchFamily="34" charset="0"/>
              <a:sym typeface="Arial"/>
            </a:endParaRPr>
          </a:p>
          <a:p>
            <a:pPr marL="360363" marR="0" lvl="0" indent="-342900" algn="just" rtl="0">
              <a:lnSpc>
                <a:spcPct val="100000"/>
              </a:lnSpc>
              <a:spcBef>
                <a:spcPts val="0"/>
              </a:spcBef>
              <a:spcAft>
                <a:spcPts val="0"/>
              </a:spcAft>
              <a:buSzPct val="100000"/>
              <a:buFont typeface="Wingdings" panose="05000000000000000000" pitchFamily="2" charset="2"/>
              <a:buChar char="Ø"/>
            </a:pPr>
            <a:r>
              <a:rPr lang="en" sz="1600" b="1" i="0" u="none" strike="noStrike" cap="none" dirty="0">
                <a:solidFill>
                  <a:schemeClr val="bg1"/>
                </a:solidFill>
                <a:latin typeface="Arial" panose="020B0604020202020204" pitchFamily="34" charset="0"/>
                <a:ea typeface="Arial"/>
                <a:cs typeface="Arial" panose="020B0604020202020204" pitchFamily="34" charset="0"/>
                <a:sym typeface="Arial"/>
              </a:rPr>
              <a:t>The syntax in Python 2 is different! (no bracket for the print function)</a:t>
            </a:r>
            <a:endParaRPr sz="1600" b="1" i="0" u="none" strike="noStrike" cap="none" dirty="0">
              <a:solidFill>
                <a:schemeClr val="bg1"/>
              </a:solidFill>
              <a:latin typeface="Arial" panose="020B0604020202020204" pitchFamily="34" charset="0"/>
              <a:ea typeface="Arial"/>
              <a:cs typeface="Arial" panose="020B0604020202020204" pitchFamily="34" charset="0"/>
              <a:sym typeface="Arial"/>
            </a:endParaRPr>
          </a:p>
        </p:txBody>
      </p:sp>
      <p:sp>
        <p:nvSpPr>
          <p:cNvPr id="19" name="Google Shape;162;p33">
            <a:extLst>
              <a:ext uri="{FF2B5EF4-FFF2-40B4-BE49-F238E27FC236}">
                <a16:creationId xmlns:a16="http://schemas.microsoft.com/office/drawing/2014/main" id="{7F3D54AF-E31A-412C-B0F0-ED86E9F248D8}"/>
              </a:ext>
            </a:extLst>
          </p:cNvPr>
          <p:cNvSpPr/>
          <p:nvPr/>
        </p:nvSpPr>
        <p:spPr>
          <a:xfrm>
            <a:off x="4811941" y="3165664"/>
            <a:ext cx="1514517" cy="49119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62;p33">
            <a:extLst>
              <a:ext uri="{FF2B5EF4-FFF2-40B4-BE49-F238E27FC236}">
                <a16:creationId xmlns:a16="http://schemas.microsoft.com/office/drawing/2014/main" id="{2152B02B-4C0E-4FF0-9D99-A8EACCF4CEAB}"/>
              </a:ext>
            </a:extLst>
          </p:cNvPr>
          <p:cNvSpPr/>
          <p:nvPr/>
        </p:nvSpPr>
        <p:spPr>
          <a:xfrm>
            <a:off x="555893" y="3243723"/>
            <a:ext cx="455152" cy="41313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TextBox 20">
            <a:extLst>
              <a:ext uri="{FF2B5EF4-FFF2-40B4-BE49-F238E27FC236}">
                <a16:creationId xmlns:a16="http://schemas.microsoft.com/office/drawing/2014/main" id="{35A4D6FA-A7E0-4840-9CD9-6F089C678A15}"/>
              </a:ext>
            </a:extLst>
          </p:cNvPr>
          <p:cNvSpPr txBox="1"/>
          <p:nvPr/>
        </p:nvSpPr>
        <p:spPr>
          <a:xfrm>
            <a:off x="4888122" y="2701484"/>
            <a:ext cx="1312539" cy="276999"/>
          </a:xfrm>
          <a:prstGeom prst="rect">
            <a:avLst/>
          </a:prstGeom>
          <a:solidFill>
            <a:schemeClr val="tx1"/>
          </a:solidFill>
        </p:spPr>
        <p:txBody>
          <a:bodyPr wrap="square" rtlCol="0">
            <a:spAutoFit/>
          </a:bodyPr>
          <a:lstStyle/>
          <a:p>
            <a:r>
              <a:rPr lang="en-HK" sz="1200" b="0" i="0" u="none" strike="noStrike" cap="none" dirty="0">
                <a:solidFill>
                  <a:srgbClr val="FF0000"/>
                </a:solidFill>
                <a:latin typeface="Arial"/>
                <a:ea typeface="Arial"/>
                <a:cs typeface="Arial"/>
                <a:sym typeface="Arial"/>
              </a:rPr>
              <a:t>1. Select “Code”</a:t>
            </a:r>
          </a:p>
        </p:txBody>
      </p:sp>
      <p:sp>
        <p:nvSpPr>
          <p:cNvPr id="22" name="TextBox 21">
            <a:extLst>
              <a:ext uri="{FF2B5EF4-FFF2-40B4-BE49-F238E27FC236}">
                <a16:creationId xmlns:a16="http://schemas.microsoft.com/office/drawing/2014/main" id="{EF96394F-0A00-4A58-B1E9-A39AAE6598A9}"/>
              </a:ext>
            </a:extLst>
          </p:cNvPr>
          <p:cNvSpPr txBox="1"/>
          <p:nvPr/>
        </p:nvSpPr>
        <p:spPr>
          <a:xfrm>
            <a:off x="783469" y="2880428"/>
            <a:ext cx="2717593" cy="276999"/>
          </a:xfrm>
          <a:prstGeom prst="rect">
            <a:avLst/>
          </a:prstGeom>
          <a:solidFill>
            <a:schemeClr val="tx1"/>
          </a:solidFill>
        </p:spPr>
        <p:txBody>
          <a:bodyPr wrap="square" rtlCol="0">
            <a:spAutoFit/>
          </a:bodyPr>
          <a:lstStyle/>
          <a:p>
            <a:r>
              <a:rPr lang="en-HK" sz="1200" dirty="0">
                <a:solidFill>
                  <a:srgbClr val="FF0000"/>
                </a:solidFill>
                <a:latin typeface="Arial"/>
                <a:ea typeface="Arial"/>
                <a:cs typeface="Arial"/>
                <a:sym typeface="Arial"/>
              </a:rPr>
              <a:t>2</a:t>
            </a:r>
            <a:r>
              <a:rPr lang="en-HK" sz="1200" b="0" i="0" u="none" strike="noStrike" cap="none" dirty="0">
                <a:solidFill>
                  <a:srgbClr val="FF0000"/>
                </a:solidFill>
                <a:latin typeface="Arial"/>
                <a:ea typeface="Arial"/>
                <a:cs typeface="Arial"/>
                <a:sym typeface="Arial"/>
              </a:rPr>
              <a:t>. Click “+” to create a code cell</a:t>
            </a:r>
          </a:p>
        </p:txBody>
      </p:sp>
      <p:sp>
        <p:nvSpPr>
          <p:cNvPr id="23" name="Google Shape;162;p33">
            <a:extLst>
              <a:ext uri="{FF2B5EF4-FFF2-40B4-BE49-F238E27FC236}">
                <a16:creationId xmlns:a16="http://schemas.microsoft.com/office/drawing/2014/main" id="{E23905E8-2619-46B7-857F-6FA6E59C2FD7}"/>
              </a:ext>
            </a:extLst>
          </p:cNvPr>
          <p:cNvSpPr/>
          <p:nvPr/>
        </p:nvSpPr>
        <p:spPr>
          <a:xfrm>
            <a:off x="2995961" y="3204693"/>
            <a:ext cx="762442" cy="491194"/>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TextBox 23">
            <a:extLst>
              <a:ext uri="{FF2B5EF4-FFF2-40B4-BE49-F238E27FC236}">
                <a16:creationId xmlns:a16="http://schemas.microsoft.com/office/drawing/2014/main" id="{DC9EF151-8AA1-455B-8388-7587BBFBD4B1}"/>
              </a:ext>
            </a:extLst>
          </p:cNvPr>
          <p:cNvSpPr txBox="1"/>
          <p:nvPr/>
        </p:nvSpPr>
        <p:spPr>
          <a:xfrm>
            <a:off x="2908502" y="3743037"/>
            <a:ext cx="1312539" cy="276999"/>
          </a:xfrm>
          <a:prstGeom prst="rect">
            <a:avLst/>
          </a:prstGeom>
          <a:solidFill>
            <a:schemeClr val="tx1"/>
          </a:solidFill>
        </p:spPr>
        <p:txBody>
          <a:bodyPr wrap="square" rtlCol="0">
            <a:spAutoFit/>
          </a:bodyPr>
          <a:lstStyle/>
          <a:p>
            <a:r>
              <a:rPr lang="en-HK" sz="1200" b="0" i="0" u="none" strike="noStrike" cap="none" dirty="0">
                <a:solidFill>
                  <a:srgbClr val="FF0000"/>
                </a:solidFill>
                <a:latin typeface="Arial"/>
                <a:ea typeface="Arial"/>
                <a:cs typeface="Arial"/>
                <a:sym typeface="Arial"/>
              </a:rPr>
              <a:t>4. Click “Run”</a:t>
            </a:r>
          </a:p>
        </p:txBody>
      </p:sp>
      <p:sp>
        <p:nvSpPr>
          <p:cNvPr id="25" name="TextBox 24">
            <a:extLst>
              <a:ext uri="{FF2B5EF4-FFF2-40B4-BE49-F238E27FC236}">
                <a16:creationId xmlns:a16="http://schemas.microsoft.com/office/drawing/2014/main" id="{B30E9D6F-69B5-45A8-984C-C69B55A7F1AC}"/>
              </a:ext>
            </a:extLst>
          </p:cNvPr>
          <p:cNvSpPr txBox="1"/>
          <p:nvPr/>
        </p:nvSpPr>
        <p:spPr>
          <a:xfrm>
            <a:off x="2995961" y="4547978"/>
            <a:ext cx="1687718" cy="276999"/>
          </a:xfrm>
          <a:prstGeom prst="rect">
            <a:avLst/>
          </a:prstGeom>
          <a:solidFill>
            <a:schemeClr val="tx1"/>
          </a:solidFill>
        </p:spPr>
        <p:txBody>
          <a:bodyPr wrap="square" rtlCol="0">
            <a:spAutoFit/>
          </a:bodyPr>
          <a:lstStyle/>
          <a:p>
            <a:r>
              <a:rPr lang="en-HK" sz="1200" dirty="0">
                <a:solidFill>
                  <a:srgbClr val="FF0000"/>
                </a:solidFill>
                <a:latin typeface="Arial"/>
                <a:ea typeface="Arial"/>
                <a:cs typeface="Arial"/>
                <a:sym typeface="Arial"/>
              </a:rPr>
              <a:t>3</a:t>
            </a:r>
            <a:r>
              <a:rPr lang="en-HK" sz="1200" b="0" i="0" u="none" strike="noStrike" cap="none" dirty="0">
                <a:solidFill>
                  <a:srgbClr val="FF0000"/>
                </a:solidFill>
                <a:latin typeface="Arial"/>
                <a:ea typeface="Arial"/>
                <a:cs typeface="Arial"/>
                <a:sym typeface="Arial"/>
              </a:rPr>
              <a:t>. Type your code</a:t>
            </a:r>
          </a:p>
        </p:txBody>
      </p:sp>
      <p:sp>
        <p:nvSpPr>
          <p:cNvPr id="26" name="Google Shape;162;p33">
            <a:extLst>
              <a:ext uri="{FF2B5EF4-FFF2-40B4-BE49-F238E27FC236}">
                <a16:creationId xmlns:a16="http://schemas.microsoft.com/office/drawing/2014/main" id="{40509835-9BFE-49D2-BA95-02D37794762A}"/>
              </a:ext>
            </a:extLst>
          </p:cNvPr>
          <p:cNvSpPr/>
          <p:nvPr/>
        </p:nvSpPr>
        <p:spPr>
          <a:xfrm>
            <a:off x="1862252" y="4163122"/>
            <a:ext cx="2598069" cy="380546"/>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Picture 27">
            <a:extLst>
              <a:ext uri="{FF2B5EF4-FFF2-40B4-BE49-F238E27FC236}">
                <a16:creationId xmlns:a16="http://schemas.microsoft.com/office/drawing/2014/main" id="{5BA283F3-257F-4D09-A86B-DE6B20BBCC07}"/>
              </a:ext>
            </a:extLst>
          </p:cNvPr>
          <p:cNvPicPr>
            <a:picLocks noChangeAspect="1"/>
          </p:cNvPicPr>
          <p:nvPr/>
        </p:nvPicPr>
        <p:blipFill>
          <a:blip r:embed="rId4"/>
          <a:stretch>
            <a:fillRect/>
          </a:stretch>
        </p:blipFill>
        <p:spPr>
          <a:xfrm>
            <a:off x="6255802" y="1906477"/>
            <a:ext cx="2625548" cy="1245178"/>
          </a:xfrm>
          <a:prstGeom prst="rect">
            <a:avLst/>
          </a:prstGeom>
        </p:spPr>
      </p:pic>
      <p:sp>
        <p:nvSpPr>
          <p:cNvPr id="31" name="TextBox 30">
            <a:extLst>
              <a:ext uri="{FF2B5EF4-FFF2-40B4-BE49-F238E27FC236}">
                <a16:creationId xmlns:a16="http://schemas.microsoft.com/office/drawing/2014/main" id="{F79D3152-A5A7-4F8B-BB19-9B1E4656C6F7}"/>
              </a:ext>
            </a:extLst>
          </p:cNvPr>
          <p:cNvSpPr txBox="1"/>
          <p:nvPr/>
        </p:nvSpPr>
        <p:spPr>
          <a:xfrm>
            <a:off x="6980440" y="1247539"/>
            <a:ext cx="2078288" cy="646331"/>
          </a:xfrm>
          <a:prstGeom prst="rect">
            <a:avLst/>
          </a:prstGeom>
          <a:solidFill>
            <a:schemeClr val="tx1"/>
          </a:solidFill>
        </p:spPr>
        <p:txBody>
          <a:bodyPr wrap="square" rtlCol="0">
            <a:spAutoFit/>
          </a:bodyPr>
          <a:lstStyle/>
          <a:p>
            <a:r>
              <a:rPr lang="en-US" sz="1200" dirty="0">
                <a:solidFill>
                  <a:srgbClr val="FF0000"/>
                </a:solidFill>
                <a:latin typeface="Arial"/>
                <a:ea typeface="Arial"/>
                <a:cs typeface="Arial"/>
                <a:sym typeface="Arial"/>
              </a:rPr>
              <a:t>T</a:t>
            </a:r>
            <a:r>
              <a:rPr lang="en-HK" sz="1200" dirty="0" err="1">
                <a:solidFill>
                  <a:srgbClr val="FF0000"/>
                </a:solidFill>
                <a:latin typeface="Arial"/>
                <a:ea typeface="Arial"/>
                <a:cs typeface="Arial"/>
                <a:sym typeface="Arial"/>
              </a:rPr>
              <a:t>ip</a:t>
            </a:r>
            <a:r>
              <a:rPr lang="en-HK" sz="1200" dirty="0">
                <a:solidFill>
                  <a:srgbClr val="FF0000"/>
                </a:solidFill>
                <a:latin typeface="Arial"/>
                <a:ea typeface="Arial"/>
                <a:cs typeface="Arial"/>
                <a:sym typeface="Arial"/>
              </a:rPr>
              <a:t>: You can change your notebook name at the </a:t>
            </a:r>
            <a:br>
              <a:rPr lang="en-HK" sz="1200" dirty="0">
                <a:solidFill>
                  <a:srgbClr val="FF0000"/>
                </a:solidFill>
                <a:latin typeface="Arial"/>
                <a:ea typeface="Arial"/>
                <a:cs typeface="Arial"/>
                <a:sym typeface="Arial"/>
              </a:rPr>
            </a:br>
            <a:r>
              <a:rPr lang="en-HK" sz="1200" dirty="0">
                <a:solidFill>
                  <a:srgbClr val="FF0000"/>
                </a:solidFill>
                <a:latin typeface="Arial"/>
                <a:ea typeface="Arial"/>
                <a:cs typeface="Arial"/>
                <a:sym typeface="Arial"/>
              </a:rPr>
              <a:t>top left corner here</a:t>
            </a:r>
            <a:endParaRPr lang="en-HK" sz="1200" b="0" i="0" u="none" strike="noStrike" cap="none" dirty="0">
              <a:solidFill>
                <a:srgbClr val="FF0000"/>
              </a:solidFill>
              <a:latin typeface="Arial"/>
              <a:ea typeface="Arial"/>
              <a:cs typeface="Arial"/>
              <a:sym typeface="Arial"/>
            </a:endParaRPr>
          </a:p>
        </p:txBody>
      </p:sp>
      <p:sp>
        <p:nvSpPr>
          <p:cNvPr id="32" name="Google Shape;162;p33">
            <a:extLst>
              <a:ext uri="{FF2B5EF4-FFF2-40B4-BE49-F238E27FC236}">
                <a16:creationId xmlns:a16="http://schemas.microsoft.com/office/drawing/2014/main" id="{ACBAD7E6-C4BE-4D03-B4DA-CF8790C9E447}"/>
              </a:ext>
            </a:extLst>
          </p:cNvPr>
          <p:cNvSpPr/>
          <p:nvPr/>
        </p:nvSpPr>
        <p:spPr>
          <a:xfrm>
            <a:off x="7415560" y="2007219"/>
            <a:ext cx="1208049" cy="278881"/>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 name="Slide Number Placeholder 3">
            <a:extLst>
              <a:ext uri="{FF2B5EF4-FFF2-40B4-BE49-F238E27FC236}">
                <a16:creationId xmlns:a16="http://schemas.microsoft.com/office/drawing/2014/main" id="{644CD5D3-1F61-5224-0942-0CF1019A330C}"/>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413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37</a:t>
            </a:fld>
            <a:endParaRPr lang="en-GB"/>
          </a:p>
        </p:txBody>
      </p:sp>
      <p:sp>
        <p:nvSpPr>
          <p:cNvPr id="138" name="Google Shape;138;p14"/>
          <p:cNvSpPr txBox="1">
            <a:spLocks noGrp="1"/>
          </p:cNvSpPr>
          <p:nvPr>
            <p:ph type="title" idx="4294967295"/>
          </p:nvPr>
        </p:nvSpPr>
        <p:spPr>
          <a:xfrm>
            <a:off x="223025" y="242486"/>
            <a:ext cx="641508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err="1">
                <a:solidFill>
                  <a:schemeClr val="bg1"/>
                </a:solidFill>
                <a:latin typeface="Arial" panose="020B0604020202020204" pitchFamily="34" charset="0"/>
                <a:ea typeface="Lato" panose="020F0502020204030203"/>
                <a:cs typeface="Arial" panose="020B0604020202020204" pitchFamily="34" charset="0"/>
                <a:sym typeface="Lato" panose="020F0502020204030203"/>
              </a:rPr>
              <a:t>Jupyter</a:t>
            </a: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 Notebook – Markdown</a:t>
            </a:r>
          </a:p>
        </p:txBody>
      </p:sp>
      <p:sp>
        <p:nvSpPr>
          <p:cNvPr id="6" name="TextBox 5">
            <a:extLst>
              <a:ext uri="{FF2B5EF4-FFF2-40B4-BE49-F238E27FC236}">
                <a16:creationId xmlns:a16="http://schemas.microsoft.com/office/drawing/2014/main" id="{435A58AB-B7FB-496B-91A5-7EB6A6FBD5EA}"/>
              </a:ext>
            </a:extLst>
          </p:cNvPr>
          <p:cNvSpPr txBox="1"/>
          <p:nvPr/>
        </p:nvSpPr>
        <p:spPr>
          <a:xfrm>
            <a:off x="333306" y="1099736"/>
            <a:ext cx="8477388" cy="2303451"/>
          </a:xfrm>
          <a:prstGeom prst="rect">
            <a:avLst/>
          </a:prstGeom>
          <a:noFill/>
        </p:spPr>
        <p:txBody>
          <a:bodyPr wrap="square" rtlCol="0">
            <a:sp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A markdown/text cell is for writing descriptive texts </a:t>
            </a:r>
            <a:r>
              <a:rPr lang="en-US">
                <a:solidFill>
                  <a:schemeClr val="bg1"/>
                </a:solidFill>
              </a:rPr>
              <a:t>which describe </a:t>
            </a:r>
            <a:r>
              <a:rPr lang="en-US" dirty="0">
                <a:solidFill>
                  <a:schemeClr val="bg1"/>
                </a:solidFill>
              </a:rPr>
              <a:t>the codes</a:t>
            </a: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Prefix the text with “#” and an empty space to make it a markdown heading</a:t>
            </a:r>
          </a:p>
          <a:p>
            <a:pPr marL="400050" lvl="0" indent="-285750" algn="l" rtl="0">
              <a:lnSpc>
                <a:spcPct val="115000"/>
              </a:lnSpc>
              <a:spcBef>
                <a:spcPts val="0"/>
              </a:spcBef>
              <a:spcAft>
                <a:spcPts val="0"/>
              </a:spcAft>
              <a:buSzPts val="1800"/>
              <a:buFont typeface="Arial" panose="020B0604020202020204" pitchFamily="34" charset="0"/>
              <a:buChar char="•"/>
            </a:pPr>
            <a:endParaRPr lang="en-US" dirty="0">
              <a:solidFill>
                <a:schemeClr val="bg1"/>
              </a:solidFill>
            </a:endParaRPr>
          </a:p>
          <a:p>
            <a:pPr marL="400050" lvl="0" indent="-285750" algn="l" rtl="0">
              <a:lnSpc>
                <a:spcPct val="115000"/>
              </a:lnSpc>
              <a:spcBef>
                <a:spcPts val="0"/>
              </a:spcBef>
              <a:spcAft>
                <a:spcPts val="0"/>
              </a:spcAft>
              <a:buSzPts val="1800"/>
              <a:buFont typeface="Arial" panose="020B0604020202020204" pitchFamily="34" charset="0"/>
              <a:buChar char="•"/>
            </a:pPr>
            <a:endParaRPr lang="en-US" dirty="0">
              <a:solidFill>
                <a:schemeClr val="bg1"/>
              </a:solidFill>
            </a:endParaRPr>
          </a:p>
          <a:p>
            <a:pPr marL="400050" lvl="0" indent="-285750" algn="l" rtl="0">
              <a:lnSpc>
                <a:spcPct val="115000"/>
              </a:lnSpc>
              <a:spcBef>
                <a:spcPts val="0"/>
              </a:spcBef>
              <a:spcAft>
                <a:spcPts val="0"/>
              </a:spcAft>
              <a:buSzPts val="1800"/>
              <a:buFont typeface="Arial" panose="020B0604020202020204" pitchFamily="34" charset="0"/>
              <a:buChar char="•"/>
            </a:pPr>
            <a:endParaRPr lang="en-US" dirty="0">
              <a:solidFill>
                <a:schemeClr val="bg1"/>
              </a:solidFill>
            </a:endParaRPr>
          </a:p>
          <a:p>
            <a:pPr marL="400050" lvl="0" indent="-285750" algn="l" rtl="0">
              <a:lnSpc>
                <a:spcPct val="115000"/>
              </a:lnSpc>
              <a:spcBef>
                <a:spcPts val="0"/>
              </a:spcBef>
              <a:spcAft>
                <a:spcPts val="0"/>
              </a:spcAft>
              <a:buSzPts val="1800"/>
              <a:buFont typeface="Arial" panose="020B0604020202020204" pitchFamily="34" charset="0"/>
              <a:buChar char="•"/>
            </a:pPr>
            <a:endParaRPr lang="en-US" dirty="0">
              <a:solidFill>
                <a:schemeClr val="bg1"/>
              </a:solidFill>
            </a:endParaRP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Math equations can be included using LaTeX codes</a:t>
            </a:r>
          </a:p>
        </p:txBody>
      </p:sp>
      <p:pic>
        <p:nvPicPr>
          <p:cNvPr id="13" name="Picture 12">
            <a:extLst>
              <a:ext uri="{FF2B5EF4-FFF2-40B4-BE49-F238E27FC236}">
                <a16:creationId xmlns:a16="http://schemas.microsoft.com/office/drawing/2014/main" id="{7180966C-D62D-4BBD-B3FE-D15E869517FB}"/>
              </a:ext>
            </a:extLst>
          </p:cNvPr>
          <p:cNvPicPr>
            <a:picLocks noChangeAspect="1"/>
          </p:cNvPicPr>
          <p:nvPr/>
        </p:nvPicPr>
        <p:blipFill>
          <a:blip r:embed="rId3"/>
          <a:stretch>
            <a:fillRect/>
          </a:stretch>
        </p:blipFill>
        <p:spPr>
          <a:xfrm>
            <a:off x="525174" y="3392800"/>
            <a:ext cx="3939770" cy="1134700"/>
          </a:xfrm>
          <a:prstGeom prst="rect">
            <a:avLst/>
          </a:prstGeom>
        </p:spPr>
      </p:pic>
      <p:pic>
        <p:nvPicPr>
          <p:cNvPr id="15" name="Picture 14">
            <a:extLst>
              <a:ext uri="{FF2B5EF4-FFF2-40B4-BE49-F238E27FC236}">
                <a16:creationId xmlns:a16="http://schemas.microsoft.com/office/drawing/2014/main" id="{ECE510BA-2A75-4003-9F11-3F475D52CF53}"/>
              </a:ext>
            </a:extLst>
          </p:cNvPr>
          <p:cNvPicPr>
            <a:picLocks noChangeAspect="1"/>
          </p:cNvPicPr>
          <p:nvPr/>
        </p:nvPicPr>
        <p:blipFill>
          <a:blip r:embed="rId4"/>
          <a:stretch>
            <a:fillRect/>
          </a:stretch>
        </p:blipFill>
        <p:spPr>
          <a:xfrm>
            <a:off x="4601730" y="3434451"/>
            <a:ext cx="3586238" cy="1025538"/>
          </a:xfrm>
          <a:prstGeom prst="rect">
            <a:avLst/>
          </a:prstGeom>
        </p:spPr>
      </p:pic>
      <p:pic>
        <p:nvPicPr>
          <p:cNvPr id="12" name="Picture 11">
            <a:extLst>
              <a:ext uri="{FF2B5EF4-FFF2-40B4-BE49-F238E27FC236}">
                <a16:creationId xmlns:a16="http://schemas.microsoft.com/office/drawing/2014/main" id="{95015860-CCFB-4AA7-973B-2D33FA1CB5B7}"/>
              </a:ext>
            </a:extLst>
          </p:cNvPr>
          <p:cNvPicPr>
            <a:picLocks noChangeAspect="1"/>
          </p:cNvPicPr>
          <p:nvPr/>
        </p:nvPicPr>
        <p:blipFill>
          <a:blip r:embed="rId5"/>
          <a:stretch>
            <a:fillRect/>
          </a:stretch>
        </p:blipFill>
        <p:spPr>
          <a:xfrm>
            <a:off x="5226207" y="1918760"/>
            <a:ext cx="2473084" cy="1016030"/>
          </a:xfrm>
          <a:prstGeom prst="rect">
            <a:avLst/>
          </a:prstGeom>
        </p:spPr>
      </p:pic>
      <p:cxnSp>
        <p:nvCxnSpPr>
          <p:cNvPr id="36" name="Straight Arrow Connector 35">
            <a:extLst>
              <a:ext uri="{FF2B5EF4-FFF2-40B4-BE49-F238E27FC236}">
                <a16:creationId xmlns:a16="http://schemas.microsoft.com/office/drawing/2014/main" id="{2316579C-56A0-4F6A-B88B-A8FA40EBF6CA}"/>
              </a:ext>
            </a:extLst>
          </p:cNvPr>
          <p:cNvCxnSpPr>
            <a:cxnSpLocks/>
            <a:stCxn id="13" idx="3"/>
          </p:cNvCxnSpPr>
          <p:nvPr/>
        </p:nvCxnSpPr>
        <p:spPr>
          <a:xfrm>
            <a:off x="4464944" y="3960150"/>
            <a:ext cx="13188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BC0757-36FB-4BB6-A576-BB35E00CB100}"/>
              </a:ext>
            </a:extLst>
          </p:cNvPr>
          <p:cNvSpPr txBox="1"/>
          <p:nvPr/>
        </p:nvSpPr>
        <p:spPr>
          <a:xfrm>
            <a:off x="4025592" y="1948947"/>
            <a:ext cx="1375317" cy="369332"/>
          </a:xfrm>
          <a:prstGeom prst="rect">
            <a:avLst/>
          </a:prstGeom>
          <a:noFill/>
        </p:spPr>
        <p:txBody>
          <a:bodyPr wrap="square" rtlCol="0">
            <a:spAutoFit/>
          </a:bodyPr>
          <a:lstStyle/>
          <a:p>
            <a:r>
              <a:rPr lang="en-US" dirty="0">
                <a:solidFill>
                  <a:srgbClr val="FF0000"/>
                </a:solidFill>
              </a:rPr>
              <a:t>Shift + Enter</a:t>
            </a:r>
            <a:endParaRPr lang="en-HK" dirty="0">
              <a:solidFill>
                <a:srgbClr val="FF0000"/>
              </a:solidFill>
            </a:endParaRPr>
          </a:p>
        </p:txBody>
      </p:sp>
      <p:sp>
        <p:nvSpPr>
          <p:cNvPr id="40" name="TextBox 39">
            <a:extLst>
              <a:ext uri="{FF2B5EF4-FFF2-40B4-BE49-F238E27FC236}">
                <a16:creationId xmlns:a16="http://schemas.microsoft.com/office/drawing/2014/main" id="{BDA59969-204F-4B8D-B9BD-4944AD75C7D0}"/>
              </a:ext>
            </a:extLst>
          </p:cNvPr>
          <p:cNvSpPr txBox="1"/>
          <p:nvPr/>
        </p:nvSpPr>
        <p:spPr>
          <a:xfrm>
            <a:off x="4430748" y="3439490"/>
            <a:ext cx="1375317" cy="369332"/>
          </a:xfrm>
          <a:prstGeom prst="rect">
            <a:avLst/>
          </a:prstGeom>
          <a:noFill/>
        </p:spPr>
        <p:txBody>
          <a:bodyPr wrap="square" rtlCol="0">
            <a:spAutoFit/>
          </a:bodyPr>
          <a:lstStyle/>
          <a:p>
            <a:r>
              <a:rPr lang="en-US" dirty="0">
                <a:solidFill>
                  <a:srgbClr val="FF0000"/>
                </a:solidFill>
              </a:rPr>
              <a:t>Shift + Enter</a:t>
            </a:r>
            <a:endParaRPr lang="en-HK" dirty="0">
              <a:solidFill>
                <a:srgbClr val="FF0000"/>
              </a:solidFill>
            </a:endParaRPr>
          </a:p>
        </p:txBody>
      </p:sp>
      <p:pic>
        <p:nvPicPr>
          <p:cNvPr id="7" name="Picture 6">
            <a:extLst>
              <a:ext uri="{FF2B5EF4-FFF2-40B4-BE49-F238E27FC236}">
                <a16:creationId xmlns:a16="http://schemas.microsoft.com/office/drawing/2014/main" id="{B5D27634-838E-41F8-ACBE-FA75B1FE3151}"/>
              </a:ext>
            </a:extLst>
          </p:cNvPr>
          <p:cNvPicPr>
            <a:picLocks noChangeAspect="1"/>
          </p:cNvPicPr>
          <p:nvPr/>
        </p:nvPicPr>
        <p:blipFill>
          <a:blip r:embed="rId6"/>
          <a:stretch>
            <a:fillRect/>
          </a:stretch>
        </p:blipFill>
        <p:spPr>
          <a:xfrm>
            <a:off x="1709076" y="2009024"/>
            <a:ext cx="2318062" cy="842932"/>
          </a:xfrm>
          <a:prstGeom prst="rect">
            <a:avLst/>
          </a:prstGeom>
        </p:spPr>
      </p:pic>
      <p:cxnSp>
        <p:nvCxnSpPr>
          <p:cNvPr id="33" name="Straight Arrow Connector 32">
            <a:extLst>
              <a:ext uri="{FF2B5EF4-FFF2-40B4-BE49-F238E27FC236}">
                <a16:creationId xmlns:a16="http://schemas.microsoft.com/office/drawing/2014/main" id="{D8758DDF-3A74-4ACC-91C7-36CDA41331EB}"/>
              </a:ext>
            </a:extLst>
          </p:cNvPr>
          <p:cNvCxnSpPr>
            <a:cxnSpLocks/>
          </p:cNvCxnSpPr>
          <p:nvPr/>
        </p:nvCxnSpPr>
        <p:spPr>
          <a:xfrm>
            <a:off x="4025592" y="2443889"/>
            <a:ext cx="13753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06B96723-28BA-BB97-6FBD-308028DFD363}"/>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37</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283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38</a:t>
            </a:fld>
            <a:endParaRPr lang="en-GB"/>
          </a:p>
        </p:txBody>
      </p:sp>
      <p:sp>
        <p:nvSpPr>
          <p:cNvPr id="138" name="Google Shape;138;p14"/>
          <p:cNvSpPr txBox="1">
            <a:spLocks noGrp="1"/>
          </p:cNvSpPr>
          <p:nvPr>
            <p:ph type="title" idx="4294967295"/>
          </p:nvPr>
        </p:nvSpPr>
        <p:spPr>
          <a:xfrm>
            <a:off x="223025" y="242486"/>
            <a:ext cx="8043746"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Shell Commands</a:t>
            </a:r>
          </a:p>
        </p:txBody>
      </p:sp>
      <p:sp>
        <p:nvSpPr>
          <p:cNvPr id="27" name="TextBox 26">
            <a:extLst>
              <a:ext uri="{FF2B5EF4-FFF2-40B4-BE49-F238E27FC236}">
                <a16:creationId xmlns:a16="http://schemas.microsoft.com/office/drawing/2014/main" id="{1B343814-5DAD-4131-B89C-6380AF511552}"/>
              </a:ext>
            </a:extLst>
          </p:cNvPr>
          <p:cNvSpPr txBox="1"/>
          <p:nvPr/>
        </p:nvSpPr>
        <p:spPr>
          <a:xfrm>
            <a:off x="333306" y="951056"/>
            <a:ext cx="8477388" cy="1347805"/>
          </a:xfrm>
          <a:prstGeom prst="rect">
            <a:avLst/>
          </a:prstGeom>
          <a:noFill/>
        </p:spPr>
        <p:txBody>
          <a:bodyPr wrap="square" rtlCol="0">
            <a:sp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Shell commands can be executed directly inside </a:t>
            </a:r>
            <a:r>
              <a:rPr lang="en-US" dirty="0" err="1">
                <a:solidFill>
                  <a:schemeClr val="bg1"/>
                </a:solidFill>
              </a:rPr>
              <a:t>Jupyter</a:t>
            </a:r>
            <a:r>
              <a:rPr lang="en-US" dirty="0">
                <a:solidFill>
                  <a:schemeClr val="bg1"/>
                </a:solidFill>
              </a:rPr>
              <a:t> Notebook by prefixing it with the “!” character (Note: shell commands are different for different OS, </a:t>
            </a:r>
            <a:br>
              <a:rPr lang="en-US" dirty="0">
                <a:solidFill>
                  <a:schemeClr val="bg1"/>
                </a:solidFill>
              </a:rPr>
            </a:br>
            <a:r>
              <a:rPr lang="en-US" dirty="0">
                <a:solidFill>
                  <a:schemeClr val="bg1"/>
                </a:solidFill>
              </a:rPr>
              <a:t>i.e. the command for list directories in Linux is </a:t>
            </a:r>
            <a:r>
              <a:rPr lang="en-US" b="1" i="1" dirty="0">
                <a:solidFill>
                  <a:schemeClr val="bg1"/>
                </a:solidFill>
              </a:rPr>
              <a:t>ls</a:t>
            </a:r>
            <a:r>
              <a:rPr lang="en-US" dirty="0">
                <a:solidFill>
                  <a:schemeClr val="bg1"/>
                </a:solidFill>
              </a:rPr>
              <a:t>, but it is </a:t>
            </a:r>
            <a:r>
              <a:rPr lang="en-US" b="1" i="1" dirty="0" err="1">
                <a:solidFill>
                  <a:schemeClr val="bg1"/>
                </a:solidFill>
              </a:rPr>
              <a:t>dir</a:t>
            </a:r>
            <a:r>
              <a:rPr lang="en-US" dirty="0">
                <a:solidFill>
                  <a:schemeClr val="bg1"/>
                </a:solidFill>
              </a:rPr>
              <a:t> in Windows)</a:t>
            </a: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For example, you can create a new folder using the !</a:t>
            </a:r>
            <a:r>
              <a:rPr lang="en-US" b="1" i="1" dirty="0" err="1">
                <a:solidFill>
                  <a:schemeClr val="bg1"/>
                </a:solidFill>
              </a:rPr>
              <a:t>mkdir</a:t>
            </a:r>
            <a:r>
              <a:rPr lang="en-US" dirty="0">
                <a:solidFill>
                  <a:schemeClr val="bg1"/>
                </a:solidFill>
              </a:rPr>
              <a:t> command:</a:t>
            </a:r>
          </a:p>
        </p:txBody>
      </p:sp>
      <p:pic>
        <p:nvPicPr>
          <p:cNvPr id="3" name="Picture 2">
            <a:extLst>
              <a:ext uri="{FF2B5EF4-FFF2-40B4-BE49-F238E27FC236}">
                <a16:creationId xmlns:a16="http://schemas.microsoft.com/office/drawing/2014/main" id="{49A727CC-1887-4A31-B50B-1B2AF90D7B44}"/>
              </a:ext>
            </a:extLst>
          </p:cNvPr>
          <p:cNvPicPr>
            <a:picLocks noChangeAspect="1"/>
          </p:cNvPicPr>
          <p:nvPr/>
        </p:nvPicPr>
        <p:blipFill rotWithShape="1">
          <a:blip r:embed="rId3"/>
          <a:srcRect b="9207"/>
          <a:stretch/>
        </p:blipFill>
        <p:spPr>
          <a:xfrm>
            <a:off x="2081082" y="2378023"/>
            <a:ext cx="4535787" cy="2559245"/>
          </a:xfrm>
          <a:prstGeom prst="rect">
            <a:avLst/>
          </a:prstGeom>
        </p:spPr>
      </p:pic>
      <p:sp>
        <p:nvSpPr>
          <p:cNvPr id="2" name="Slide Number Placeholder 3">
            <a:extLst>
              <a:ext uri="{FF2B5EF4-FFF2-40B4-BE49-F238E27FC236}">
                <a16:creationId xmlns:a16="http://schemas.microsoft.com/office/drawing/2014/main" id="{8A29166C-9620-5102-065C-D8CF3A2FA0C3}"/>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38</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402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39</a:t>
            </a:fld>
            <a:endParaRPr lang="en-GB"/>
          </a:p>
        </p:txBody>
      </p:sp>
      <p:sp>
        <p:nvSpPr>
          <p:cNvPr id="138" name="Google Shape;138;p14"/>
          <p:cNvSpPr txBox="1">
            <a:spLocks noGrp="1"/>
          </p:cNvSpPr>
          <p:nvPr>
            <p:ph type="title" idx="4294967295"/>
          </p:nvPr>
        </p:nvSpPr>
        <p:spPr>
          <a:xfrm>
            <a:off x="223025" y="242486"/>
            <a:ext cx="8043746"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Magic Commands</a:t>
            </a:r>
          </a:p>
        </p:txBody>
      </p:sp>
      <p:sp>
        <p:nvSpPr>
          <p:cNvPr id="27" name="TextBox 26">
            <a:extLst>
              <a:ext uri="{FF2B5EF4-FFF2-40B4-BE49-F238E27FC236}">
                <a16:creationId xmlns:a16="http://schemas.microsoft.com/office/drawing/2014/main" id="{1B343814-5DAD-4131-B89C-6380AF511552}"/>
              </a:ext>
            </a:extLst>
          </p:cNvPr>
          <p:cNvSpPr txBox="1"/>
          <p:nvPr/>
        </p:nvSpPr>
        <p:spPr>
          <a:xfrm>
            <a:off x="333306" y="1010528"/>
            <a:ext cx="8477388" cy="1666354"/>
          </a:xfrm>
          <a:prstGeom prst="rect">
            <a:avLst/>
          </a:prstGeom>
          <a:noFill/>
        </p:spPr>
        <p:txBody>
          <a:bodyPr wrap="square" rtlCol="0">
            <a:spAutoFit/>
          </a:bodyPr>
          <a:lstStyle/>
          <a:p>
            <a:pPr marL="400050" lvl="0" indent="-285750" algn="l" rtl="0">
              <a:lnSpc>
                <a:spcPct val="115000"/>
              </a:lnSpc>
              <a:spcBef>
                <a:spcPts val="0"/>
              </a:spcBef>
              <a:spcAft>
                <a:spcPts val="0"/>
              </a:spcAft>
              <a:buSzPts val="1800"/>
              <a:buFont typeface="Arial" panose="020B0604020202020204" pitchFamily="34" charset="0"/>
              <a:buChar char="•"/>
            </a:pPr>
            <a:r>
              <a:rPr lang="en-US" dirty="0" err="1">
                <a:solidFill>
                  <a:schemeClr val="bg1"/>
                </a:solidFill>
              </a:rPr>
              <a:t>Jupyter</a:t>
            </a:r>
            <a:r>
              <a:rPr lang="en-US" dirty="0">
                <a:solidFill>
                  <a:schemeClr val="bg1"/>
                </a:solidFill>
              </a:rPr>
              <a:t> Notebook also provide a set of built-in commands called magic commands</a:t>
            </a: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Magic commands can be executed by prefixing with “%” (line magic) </a:t>
            </a:r>
            <a:br>
              <a:rPr lang="en-US" dirty="0">
                <a:solidFill>
                  <a:schemeClr val="bg1"/>
                </a:solidFill>
              </a:rPr>
            </a:br>
            <a:r>
              <a:rPr lang="en-US" dirty="0">
                <a:solidFill>
                  <a:schemeClr val="bg1"/>
                </a:solidFill>
              </a:rPr>
              <a:t>or “%%” (cell magic) </a:t>
            </a:r>
          </a:p>
          <a:p>
            <a:pPr marL="400050" lvl="0" indent="-285750" algn="l" rtl="0">
              <a:lnSpc>
                <a:spcPct val="115000"/>
              </a:lnSpc>
              <a:spcBef>
                <a:spcPts val="0"/>
              </a:spcBef>
              <a:spcAft>
                <a:spcPts val="0"/>
              </a:spcAft>
              <a:buSzPts val="1800"/>
              <a:buFont typeface="Arial" panose="020B0604020202020204" pitchFamily="34" charset="0"/>
              <a:buChar char="•"/>
            </a:pPr>
            <a:r>
              <a:rPr lang="en-US" dirty="0">
                <a:solidFill>
                  <a:schemeClr val="bg1"/>
                </a:solidFill>
              </a:rPr>
              <a:t>For example, to time a line of code:</a:t>
            </a:r>
          </a:p>
          <a:p>
            <a:pPr marL="400050" lvl="0" indent="-285750" algn="l" rtl="0">
              <a:lnSpc>
                <a:spcPct val="115000"/>
              </a:lnSpc>
              <a:spcBef>
                <a:spcPts val="0"/>
              </a:spcBef>
              <a:spcAft>
                <a:spcPts val="0"/>
              </a:spcAft>
              <a:buSzPts val="1800"/>
              <a:buFont typeface="Arial" panose="020B0604020202020204" pitchFamily="34" charset="0"/>
              <a:buChar char="•"/>
            </a:pPr>
            <a:endParaRPr lang="en-US" dirty="0">
              <a:solidFill>
                <a:schemeClr val="bg1"/>
              </a:solidFill>
            </a:endParaRPr>
          </a:p>
        </p:txBody>
      </p:sp>
      <p:pic>
        <p:nvPicPr>
          <p:cNvPr id="4" name="Picture 3">
            <a:extLst>
              <a:ext uri="{FF2B5EF4-FFF2-40B4-BE49-F238E27FC236}">
                <a16:creationId xmlns:a16="http://schemas.microsoft.com/office/drawing/2014/main" id="{17D67FDE-33C4-4D82-8D1F-280111A40DBB}"/>
              </a:ext>
            </a:extLst>
          </p:cNvPr>
          <p:cNvPicPr>
            <a:picLocks noChangeAspect="1"/>
          </p:cNvPicPr>
          <p:nvPr/>
        </p:nvPicPr>
        <p:blipFill>
          <a:blip r:embed="rId3"/>
          <a:stretch>
            <a:fillRect/>
          </a:stretch>
        </p:blipFill>
        <p:spPr>
          <a:xfrm>
            <a:off x="911179" y="2392300"/>
            <a:ext cx="6348760" cy="727304"/>
          </a:xfrm>
          <a:prstGeom prst="rect">
            <a:avLst/>
          </a:prstGeom>
        </p:spPr>
      </p:pic>
      <p:pic>
        <p:nvPicPr>
          <p:cNvPr id="6" name="Picture 5">
            <a:extLst>
              <a:ext uri="{FF2B5EF4-FFF2-40B4-BE49-F238E27FC236}">
                <a16:creationId xmlns:a16="http://schemas.microsoft.com/office/drawing/2014/main" id="{212AB593-51A2-4BAD-A480-8E5BD1098C3F}"/>
              </a:ext>
            </a:extLst>
          </p:cNvPr>
          <p:cNvPicPr>
            <a:picLocks noChangeAspect="1"/>
          </p:cNvPicPr>
          <p:nvPr/>
        </p:nvPicPr>
        <p:blipFill>
          <a:blip r:embed="rId4"/>
          <a:stretch>
            <a:fillRect/>
          </a:stretch>
        </p:blipFill>
        <p:spPr>
          <a:xfrm>
            <a:off x="978085" y="3317119"/>
            <a:ext cx="6295730" cy="1295510"/>
          </a:xfrm>
          <a:prstGeom prst="rect">
            <a:avLst/>
          </a:prstGeom>
        </p:spPr>
      </p:pic>
      <p:sp>
        <p:nvSpPr>
          <p:cNvPr id="7" name="TextBox 6">
            <a:extLst>
              <a:ext uri="{FF2B5EF4-FFF2-40B4-BE49-F238E27FC236}">
                <a16:creationId xmlns:a16="http://schemas.microsoft.com/office/drawing/2014/main" id="{7D5ED3DF-BF77-4D89-A2EB-067F3B2814F0}"/>
              </a:ext>
            </a:extLst>
          </p:cNvPr>
          <p:cNvSpPr txBox="1"/>
          <p:nvPr/>
        </p:nvSpPr>
        <p:spPr>
          <a:xfrm>
            <a:off x="483222" y="3018265"/>
            <a:ext cx="3152076"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To time a cell of codes:</a:t>
            </a:r>
            <a:endParaRPr lang="en-HK" dirty="0">
              <a:solidFill>
                <a:schemeClr val="bg1"/>
              </a:solidFill>
            </a:endParaRPr>
          </a:p>
        </p:txBody>
      </p:sp>
      <p:sp>
        <p:nvSpPr>
          <p:cNvPr id="2" name="Slide Number Placeholder 3">
            <a:extLst>
              <a:ext uri="{FF2B5EF4-FFF2-40B4-BE49-F238E27FC236}">
                <a16:creationId xmlns:a16="http://schemas.microsoft.com/office/drawing/2014/main" id="{48933C46-7850-DFE6-FEF0-7225119A403C}"/>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39</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1854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8;p14">
            <a:extLst>
              <a:ext uri="{FF2B5EF4-FFF2-40B4-BE49-F238E27FC236}">
                <a16:creationId xmlns:a16="http://schemas.microsoft.com/office/drawing/2014/main" id="{FB47A621-A261-4EC1-9EAA-AB4C6E011B74}"/>
              </a:ext>
            </a:extLst>
          </p:cNvPr>
          <p:cNvSpPr txBox="1">
            <a:spLocks/>
          </p:cNvSpPr>
          <p:nvPr/>
        </p:nvSpPr>
        <p:spPr>
          <a:xfrm>
            <a:off x="223025" y="242486"/>
            <a:ext cx="7940672"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00000"/>
              </a:lnSpc>
            </a:pPr>
            <a:r>
              <a:rPr lang="en-HK" sz="3200" b="0" i="0" dirty="0">
                <a:solidFill>
                  <a:schemeClr val="bg1"/>
                </a:solidFill>
                <a:effectLst/>
                <a:latin typeface="Arial" panose="020B0604020202020204" pitchFamily="34" charset="0"/>
                <a:cs typeface="Arial" panose="020B0604020202020204" pitchFamily="34" charset="0"/>
              </a:rPr>
              <a:t>Course Website</a:t>
            </a:r>
          </a:p>
        </p:txBody>
      </p:sp>
      <p:sp>
        <p:nvSpPr>
          <p:cNvPr id="6" name="TextBox 5">
            <a:extLst>
              <a:ext uri="{FF2B5EF4-FFF2-40B4-BE49-F238E27FC236}">
                <a16:creationId xmlns:a16="http://schemas.microsoft.com/office/drawing/2014/main" id="{4FD7BC80-5A8B-4AC2-BBAB-6670B7DCA6BE}"/>
              </a:ext>
            </a:extLst>
          </p:cNvPr>
          <p:cNvSpPr txBox="1"/>
          <p:nvPr/>
        </p:nvSpPr>
        <p:spPr>
          <a:xfrm>
            <a:off x="645952" y="1043850"/>
            <a:ext cx="7643580" cy="3970318"/>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Course website:</a:t>
            </a:r>
          </a:p>
          <a:p>
            <a:r>
              <a:rPr lang="en-US" dirty="0">
                <a:solidFill>
                  <a:schemeClr val="bg1"/>
                </a:solidFill>
                <a:latin typeface="Arial" panose="020B0604020202020204" pitchFamily="34" charset="0"/>
                <a:cs typeface="Arial" panose="020B0604020202020204" pitchFamily="34" charset="0"/>
                <a:hlinkClick r:id="rId2"/>
              </a:rPr>
              <a:t>https://cityueegef.github.io/</a:t>
            </a:r>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Our lessons schedule and video recordings will be uploaded to the course website</a:t>
            </a:r>
          </a:p>
          <a:p>
            <a:pPr marL="285750" indent="-28575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video recordings are password encrypted</a:t>
            </a:r>
          </a:p>
          <a:p>
            <a:pPr marL="285750" indent="-285750">
              <a:lnSpc>
                <a:spcPct val="150000"/>
              </a:lnSpc>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Please refer to our previous email for the password </a:t>
            </a:r>
          </a:p>
          <a:p>
            <a:pPr marL="285750" indent="-285750">
              <a:lnSpc>
                <a:spcPct val="150000"/>
              </a:lnSpc>
              <a:buFont typeface="Arial" panose="020B0604020202020204" pitchFamily="34" charset="0"/>
              <a:buChar char="•"/>
            </a:pPr>
            <a:r>
              <a:rPr lang="en-US" b="1" u="sng" dirty="0">
                <a:solidFill>
                  <a:schemeClr val="bg1"/>
                </a:solidFill>
                <a:latin typeface="Arial" panose="020B0604020202020204" pitchFamily="34" charset="0"/>
                <a:cs typeface="Arial" panose="020B0604020202020204" pitchFamily="34" charset="0"/>
              </a:rPr>
              <a:t>All the learning materials are restricted for our students’ use only, no re-selling is allowed! </a:t>
            </a:r>
          </a:p>
          <a:p>
            <a:endParaRPr lang="en-US" dirty="0">
              <a:solidFill>
                <a:schemeClr val="bg1"/>
              </a:solidFill>
            </a:endParaRPr>
          </a:p>
          <a:p>
            <a:endParaRPr lang="en-HK" b="1" u="sng" dirty="0">
              <a:solidFill>
                <a:schemeClr val="bg1"/>
              </a:solidFill>
            </a:endParaRPr>
          </a:p>
        </p:txBody>
      </p:sp>
      <p:sp>
        <p:nvSpPr>
          <p:cNvPr id="2" name="Slide Number Placeholder 1">
            <a:extLst>
              <a:ext uri="{FF2B5EF4-FFF2-40B4-BE49-F238E27FC236}">
                <a16:creationId xmlns:a16="http://schemas.microsoft.com/office/drawing/2014/main" id="{E019F565-2A4D-F389-419F-90C075946AB2}"/>
              </a:ext>
            </a:extLst>
          </p:cNvPr>
          <p:cNvSpPr>
            <a:spLocks noGrp="1"/>
          </p:cNvSpPr>
          <p:nvPr>
            <p:ph type="sldNum" sz="quarter" idx="12"/>
          </p:nvPr>
        </p:nvSpPr>
        <p:spPr/>
        <p:txBody>
          <a:bodyPr/>
          <a:lstStyle/>
          <a:p>
            <a:fld id="{60A69361-CC16-483A-BBE4-FE2BA4AC022A}" type="slidenum">
              <a:rPr lang="en-US" altLang="en-US" smtClean="0"/>
              <a:pPr/>
              <a:t>4</a:t>
            </a:fld>
            <a:endParaRPr lang="en-US" altLang="en-US"/>
          </a:p>
        </p:txBody>
      </p:sp>
      <p:sp>
        <p:nvSpPr>
          <p:cNvPr id="4" name="Slide Number Placeholder 3">
            <a:extLst>
              <a:ext uri="{FF2B5EF4-FFF2-40B4-BE49-F238E27FC236}">
                <a16:creationId xmlns:a16="http://schemas.microsoft.com/office/drawing/2014/main" id="{EAB4518D-C2FF-5FB8-AE80-E5435B58C544}"/>
              </a:ext>
            </a:extLst>
          </p:cNvPr>
          <p:cNvSpPr txBox="1">
            <a:spLocks/>
          </p:cNvSpPr>
          <p:nvPr/>
        </p:nvSpPr>
        <p:spPr>
          <a:xfrm>
            <a:off x="223024" y="4766504"/>
            <a:ext cx="423151"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1537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Picture 2">
            <a:extLst>
              <a:ext uri="{FF2B5EF4-FFF2-40B4-BE49-F238E27FC236}">
                <a16:creationId xmlns:a16="http://schemas.microsoft.com/office/drawing/2014/main" id="{1B292BA0-8FDA-4CA4-BCAC-0CA89954194C}"/>
              </a:ext>
            </a:extLst>
          </p:cNvPr>
          <p:cNvPicPr>
            <a:picLocks noChangeAspect="1"/>
          </p:cNvPicPr>
          <p:nvPr/>
        </p:nvPicPr>
        <p:blipFill>
          <a:blip r:embed="rId3"/>
          <a:stretch>
            <a:fillRect/>
          </a:stretch>
        </p:blipFill>
        <p:spPr>
          <a:xfrm>
            <a:off x="587298" y="984650"/>
            <a:ext cx="6200078" cy="3916364"/>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40</a:t>
            </a:fld>
            <a:endParaRPr lang="en-GB"/>
          </a:p>
        </p:txBody>
      </p:sp>
      <p:sp>
        <p:nvSpPr>
          <p:cNvPr id="138" name="Google Shape;138;p14"/>
          <p:cNvSpPr txBox="1">
            <a:spLocks noGrp="1"/>
          </p:cNvSpPr>
          <p:nvPr>
            <p:ph type="title" idx="4294967295"/>
          </p:nvPr>
        </p:nvSpPr>
        <p:spPr>
          <a:xfrm>
            <a:off x="223024" y="242486"/>
            <a:ext cx="7887629"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Running Python on Command Line</a:t>
            </a:r>
          </a:p>
        </p:txBody>
      </p:sp>
      <p:sp>
        <p:nvSpPr>
          <p:cNvPr id="6" name="TextBox 5">
            <a:extLst>
              <a:ext uri="{FF2B5EF4-FFF2-40B4-BE49-F238E27FC236}">
                <a16:creationId xmlns:a16="http://schemas.microsoft.com/office/drawing/2014/main" id="{435A58AB-B7FB-496B-91A5-7EB6A6FBD5EA}"/>
              </a:ext>
            </a:extLst>
          </p:cNvPr>
          <p:cNvSpPr txBox="1"/>
          <p:nvPr/>
        </p:nvSpPr>
        <p:spPr>
          <a:xfrm>
            <a:off x="4811913" y="1719548"/>
            <a:ext cx="3853171" cy="1984902"/>
          </a:xfrm>
          <a:prstGeom prst="rect">
            <a:avLst/>
          </a:prstGeom>
          <a:solidFill>
            <a:schemeClr val="tx1"/>
          </a:solidFill>
        </p:spPr>
        <p:txBody>
          <a:bodyPr wrap="square" rtlCol="0">
            <a:spAutoFit/>
          </a:bodyPr>
          <a:lstStyle/>
          <a:p>
            <a:pPr marL="457200" lvl="0" indent="-342900" algn="l" rtl="0">
              <a:lnSpc>
                <a:spcPct val="115000"/>
              </a:lnSpc>
              <a:spcBef>
                <a:spcPts val="0"/>
              </a:spcBef>
              <a:spcAft>
                <a:spcPts val="0"/>
              </a:spcAft>
              <a:buSzPts val="1800"/>
              <a:buFont typeface="+mj-lt"/>
              <a:buAutoNum type="arabicPeriod"/>
            </a:pPr>
            <a:r>
              <a:rPr lang="en-US" dirty="0">
                <a:solidFill>
                  <a:schemeClr val="bg1"/>
                </a:solidFill>
              </a:rPr>
              <a:t>Open a </a:t>
            </a:r>
            <a:r>
              <a:rPr lang="en-US" dirty="0" err="1">
                <a:solidFill>
                  <a:schemeClr val="bg1"/>
                </a:solidFill>
              </a:rPr>
              <a:t>Jupyter</a:t>
            </a:r>
            <a:r>
              <a:rPr lang="en-US" dirty="0">
                <a:solidFill>
                  <a:schemeClr val="bg1"/>
                </a:solidFill>
              </a:rPr>
              <a:t> notebook or any text editors/IDEs you like</a:t>
            </a:r>
            <a:br>
              <a:rPr lang="en-US" dirty="0">
                <a:solidFill>
                  <a:schemeClr val="bg1"/>
                </a:solidFill>
              </a:rPr>
            </a:br>
            <a:endParaRPr lang="en-US" dirty="0">
              <a:solidFill>
                <a:schemeClr val="bg1"/>
              </a:solidFill>
            </a:endParaRPr>
          </a:p>
          <a:p>
            <a:pPr marL="457200" lvl="0" indent="-342900" algn="l" rtl="0">
              <a:lnSpc>
                <a:spcPct val="115000"/>
              </a:lnSpc>
              <a:spcBef>
                <a:spcPts val="0"/>
              </a:spcBef>
              <a:spcAft>
                <a:spcPts val="0"/>
              </a:spcAft>
              <a:buSzPts val="1800"/>
              <a:buFont typeface="+mj-lt"/>
              <a:buAutoNum type="arabicPeriod"/>
            </a:pPr>
            <a:r>
              <a:rPr lang="en-US" dirty="0">
                <a:solidFill>
                  <a:schemeClr val="bg1"/>
                </a:solidFill>
              </a:rPr>
              <a:t>Save your hello world program as “hello_world.py” </a:t>
            </a:r>
            <a:br>
              <a:rPr lang="en-US" dirty="0">
                <a:solidFill>
                  <a:schemeClr val="bg1"/>
                </a:solidFill>
              </a:rPr>
            </a:br>
            <a:r>
              <a:rPr lang="en-US" dirty="0">
                <a:solidFill>
                  <a:schemeClr val="bg1"/>
                </a:solidFill>
              </a:rPr>
              <a:t>(Notice the .</a:t>
            </a:r>
            <a:r>
              <a:rPr lang="en-US" dirty="0" err="1">
                <a:solidFill>
                  <a:schemeClr val="bg1"/>
                </a:solidFill>
              </a:rPr>
              <a:t>py</a:t>
            </a:r>
            <a:r>
              <a:rPr lang="en-US" dirty="0">
                <a:solidFill>
                  <a:schemeClr val="bg1"/>
                </a:solidFill>
              </a:rPr>
              <a:t> extension)</a:t>
            </a:r>
          </a:p>
        </p:txBody>
      </p:sp>
      <p:sp>
        <p:nvSpPr>
          <p:cNvPr id="17" name="Google Shape;162;p33">
            <a:extLst>
              <a:ext uri="{FF2B5EF4-FFF2-40B4-BE49-F238E27FC236}">
                <a16:creationId xmlns:a16="http://schemas.microsoft.com/office/drawing/2014/main" id="{D94CA9E7-65D4-413F-AE53-B4766CDA3783}"/>
              </a:ext>
            </a:extLst>
          </p:cNvPr>
          <p:cNvSpPr/>
          <p:nvPr/>
        </p:nvSpPr>
        <p:spPr>
          <a:xfrm>
            <a:off x="856976" y="3202835"/>
            <a:ext cx="1120508" cy="23917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62;p33">
            <a:extLst>
              <a:ext uri="{FF2B5EF4-FFF2-40B4-BE49-F238E27FC236}">
                <a16:creationId xmlns:a16="http://schemas.microsoft.com/office/drawing/2014/main" id="{886E217F-7044-4823-A45F-6C2B99F4B640}"/>
              </a:ext>
            </a:extLst>
          </p:cNvPr>
          <p:cNvSpPr/>
          <p:nvPr/>
        </p:nvSpPr>
        <p:spPr>
          <a:xfrm>
            <a:off x="1977484" y="4366279"/>
            <a:ext cx="1120508" cy="23917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162;p33">
            <a:extLst>
              <a:ext uri="{FF2B5EF4-FFF2-40B4-BE49-F238E27FC236}">
                <a16:creationId xmlns:a16="http://schemas.microsoft.com/office/drawing/2014/main" id="{65C9F854-B5C0-4E3C-9F00-69B783A98BDC}"/>
              </a:ext>
            </a:extLst>
          </p:cNvPr>
          <p:cNvSpPr/>
          <p:nvPr/>
        </p:nvSpPr>
        <p:spPr>
          <a:xfrm>
            <a:off x="797503" y="1322695"/>
            <a:ext cx="510907" cy="23917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TextBox 27">
            <a:extLst>
              <a:ext uri="{FF2B5EF4-FFF2-40B4-BE49-F238E27FC236}">
                <a16:creationId xmlns:a16="http://schemas.microsoft.com/office/drawing/2014/main" id="{16539C3C-DDD8-499F-A081-3669575A7CFA}"/>
              </a:ext>
            </a:extLst>
          </p:cNvPr>
          <p:cNvSpPr txBox="1"/>
          <p:nvPr/>
        </p:nvSpPr>
        <p:spPr>
          <a:xfrm>
            <a:off x="2032184" y="2711999"/>
            <a:ext cx="2078288" cy="461665"/>
          </a:xfrm>
          <a:prstGeom prst="rect">
            <a:avLst/>
          </a:prstGeom>
          <a:solidFill>
            <a:schemeClr val="tx1"/>
          </a:solidFill>
        </p:spPr>
        <p:txBody>
          <a:bodyPr wrap="square" rtlCol="0">
            <a:spAutoFit/>
          </a:bodyPr>
          <a:lstStyle/>
          <a:p>
            <a:r>
              <a:rPr lang="en-US" sz="1200" dirty="0">
                <a:solidFill>
                  <a:srgbClr val="FF0000"/>
                </a:solidFill>
                <a:latin typeface="Arial"/>
                <a:ea typeface="Arial"/>
                <a:cs typeface="Arial"/>
                <a:sym typeface="Arial"/>
              </a:rPr>
              <a:t>Click “File -&gt; Download as -&gt; Python (.</a:t>
            </a:r>
            <a:r>
              <a:rPr lang="en-US" sz="1200" dirty="0" err="1">
                <a:solidFill>
                  <a:srgbClr val="FF0000"/>
                </a:solidFill>
                <a:latin typeface="Arial"/>
                <a:ea typeface="Arial"/>
                <a:cs typeface="Arial"/>
                <a:sym typeface="Arial"/>
              </a:rPr>
              <a:t>py</a:t>
            </a:r>
            <a:r>
              <a:rPr lang="en-US" sz="1200" dirty="0">
                <a:solidFill>
                  <a:srgbClr val="FF0000"/>
                </a:solidFill>
                <a:latin typeface="Arial"/>
                <a:ea typeface="Arial"/>
                <a:cs typeface="Arial"/>
                <a:sym typeface="Arial"/>
              </a:rPr>
              <a:t>)”</a:t>
            </a:r>
            <a:endParaRPr lang="en-HK" sz="1200" b="0" i="0" u="none" strike="noStrike" cap="none" dirty="0">
              <a:solidFill>
                <a:srgbClr val="FF0000"/>
              </a:solidFill>
              <a:latin typeface="Arial"/>
              <a:ea typeface="Arial"/>
              <a:cs typeface="Arial"/>
              <a:sym typeface="Arial"/>
            </a:endParaRPr>
          </a:p>
        </p:txBody>
      </p:sp>
      <p:sp>
        <p:nvSpPr>
          <p:cNvPr id="2" name="Slide Number Placeholder 3">
            <a:extLst>
              <a:ext uri="{FF2B5EF4-FFF2-40B4-BE49-F238E27FC236}">
                <a16:creationId xmlns:a16="http://schemas.microsoft.com/office/drawing/2014/main" id="{8AE97FC2-38AB-4704-FCAC-E870045736FE}"/>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40</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9387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8" name="Picture 7">
            <a:extLst>
              <a:ext uri="{FF2B5EF4-FFF2-40B4-BE49-F238E27FC236}">
                <a16:creationId xmlns:a16="http://schemas.microsoft.com/office/drawing/2014/main" id="{91B90C9A-E628-42AD-9B19-019AB3476744}"/>
              </a:ext>
            </a:extLst>
          </p:cNvPr>
          <p:cNvPicPr>
            <a:picLocks noChangeAspect="1"/>
          </p:cNvPicPr>
          <p:nvPr/>
        </p:nvPicPr>
        <p:blipFill rotWithShape="1">
          <a:blip r:embed="rId3"/>
          <a:srcRect t="2" r="23400" b="38410"/>
          <a:stretch/>
        </p:blipFill>
        <p:spPr>
          <a:xfrm>
            <a:off x="223025" y="1398440"/>
            <a:ext cx="5218770" cy="2468601"/>
          </a:xfrm>
          <a:prstGeom prst="rect">
            <a:avLst/>
          </a:prstGeom>
        </p:spPr>
      </p:pic>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41</a:t>
            </a:fld>
            <a:endParaRPr lang="en-GB"/>
          </a:p>
        </p:txBody>
      </p:sp>
      <p:sp>
        <p:nvSpPr>
          <p:cNvPr id="138" name="Google Shape;138;p14"/>
          <p:cNvSpPr txBox="1">
            <a:spLocks noGrp="1"/>
          </p:cNvSpPr>
          <p:nvPr>
            <p:ph type="title" idx="4294967295"/>
          </p:nvPr>
        </p:nvSpPr>
        <p:spPr>
          <a:xfrm>
            <a:off x="223025" y="242486"/>
            <a:ext cx="7240858" cy="857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Running Python on Command Line</a:t>
            </a:r>
          </a:p>
        </p:txBody>
      </p:sp>
      <p:sp>
        <p:nvSpPr>
          <p:cNvPr id="10" name="TextBox 9">
            <a:extLst>
              <a:ext uri="{FF2B5EF4-FFF2-40B4-BE49-F238E27FC236}">
                <a16:creationId xmlns:a16="http://schemas.microsoft.com/office/drawing/2014/main" id="{ED9F8D51-6BB8-4016-A1D8-E30ED4EE1124}"/>
              </a:ext>
            </a:extLst>
          </p:cNvPr>
          <p:cNvSpPr txBox="1"/>
          <p:nvPr/>
        </p:nvSpPr>
        <p:spPr>
          <a:xfrm>
            <a:off x="4553541" y="1092819"/>
            <a:ext cx="4367434" cy="2957861"/>
          </a:xfrm>
          <a:prstGeom prst="rect">
            <a:avLst/>
          </a:prstGeom>
          <a:solidFill>
            <a:schemeClr val="tx1"/>
          </a:solidFill>
        </p:spPr>
        <p:txBody>
          <a:bodyPr wrap="square" rtlCol="0">
            <a:spAutoFit/>
          </a:bodyPr>
          <a:lstStyle/>
          <a:p>
            <a:pPr marL="342900" indent="-342900">
              <a:lnSpc>
                <a:spcPct val="150000"/>
              </a:lnSpc>
              <a:buFont typeface="+mj-lt"/>
              <a:buAutoNum type="arabicPeriod" startAt="3"/>
            </a:pPr>
            <a:r>
              <a:rPr lang="en-US" dirty="0">
                <a:solidFill>
                  <a:schemeClr val="bg1"/>
                </a:solidFill>
              </a:rPr>
              <a:t>Open the Anaconda Prompt/Terminal</a:t>
            </a:r>
          </a:p>
          <a:p>
            <a:pPr marL="342900" indent="-342900">
              <a:lnSpc>
                <a:spcPct val="150000"/>
              </a:lnSpc>
              <a:buFont typeface="+mj-lt"/>
              <a:buAutoNum type="arabicPeriod" startAt="3"/>
            </a:pPr>
            <a:r>
              <a:rPr lang="en-US" dirty="0">
                <a:solidFill>
                  <a:schemeClr val="bg1"/>
                </a:solidFill>
              </a:rPr>
              <a:t>Go to the folder where you saved the hello_world.py file by typing the command “cd /path/to/folder/” and press enter</a:t>
            </a:r>
          </a:p>
          <a:p>
            <a:pPr marL="342900" indent="-342900">
              <a:lnSpc>
                <a:spcPct val="150000"/>
              </a:lnSpc>
              <a:buFont typeface="+mj-lt"/>
              <a:buAutoNum type="arabicPeriod" startAt="3"/>
            </a:pPr>
            <a:r>
              <a:rPr lang="en-US" dirty="0">
                <a:solidFill>
                  <a:schemeClr val="bg1"/>
                </a:solidFill>
              </a:rPr>
              <a:t>Type “python hello_world.py” and press enter to run the program</a:t>
            </a:r>
            <a:endParaRPr lang="en-HK" dirty="0">
              <a:solidFill>
                <a:schemeClr val="bg1"/>
              </a:solidFill>
            </a:endParaRPr>
          </a:p>
        </p:txBody>
      </p:sp>
      <p:sp>
        <p:nvSpPr>
          <p:cNvPr id="2" name="Slide Number Placeholder 3">
            <a:extLst>
              <a:ext uri="{FF2B5EF4-FFF2-40B4-BE49-F238E27FC236}">
                <a16:creationId xmlns:a16="http://schemas.microsoft.com/office/drawing/2014/main" id="{8E6962C8-8CA7-DC37-70FC-113941B3697D}"/>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41</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596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42</a:t>
            </a:fld>
            <a:endParaRPr lang="en-GB"/>
          </a:p>
        </p:txBody>
      </p:sp>
      <p:sp>
        <p:nvSpPr>
          <p:cNvPr id="9" name="Title 1">
            <a:extLst>
              <a:ext uri="{FF2B5EF4-FFF2-40B4-BE49-F238E27FC236}">
                <a16:creationId xmlns:a16="http://schemas.microsoft.com/office/drawing/2014/main" id="{B4AB66DA-1425-49E3-9467-E32A586428CF}"/>
              </a:ext>
            </a:extLst>
          </p:cNvPr>
          <p:cNvSpPr txBox="1">
            <a:spLocks/>
          </p:cNvSpPr>
          <p:nvPr/>
        </p:nvSpPr>
        <p:spPr>
          <a:xfrm>
            <a:off x="618334" y="1947224"/>
            <a:ext cx="7772400" cy="1102519"/>
          </a:xfrm>
          <a:prstGeom prst="rect">
            <a:avLst/>
          </a:prstGeom>
        </p:spPr>
        <p:txBody>
          <a:bodyPr>
            <a:norm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600" dirty="0" err="1">
                <a:solidFill>
                  <a:schemeClr val="bg1"/>
                </a:solidFill>
                <a:latin typeface="Arial" panose="020B0604020202020204" pitchFamily="34" charset="0"/>
                <a:ea typeface="Lato" panose="020F0502020204030203"/>
                <a:cs typeface="Arial" panose="020B0604020202020204" pitchFamily="34" charset="0"/>
                <a:sym typeface="Lato" panose="020F0502020204030203"/>
              </a:rPr>
              <a:t>Jupyter</a:t>
            </a:r>
            <a:r>
              <a:rPr lang="en-GB" sz="36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 in </a:t>
            </a:r>
            <a:r>
              <a:rPr lang="en-GB" sz="3600" dirty="0" err="1">
                <a:solidFill>
                  <a:schemeClr val="bg1"/>
                </a:solidFill>
                <a:latin typeface="Arial" panose="020B0604020202020204" pitchFamily="34" charset="0"/>
                <a:ea typeface="Lato" panose="020F0502020204030203"/>
                <a:cs typeface="Arial" panose="020B0604020202020204" pitchFamily="34" charset="0"/>
                <a:sym typeface="Lato" panose="020F0502020204030203"/>
              </a:rPr>
              <a:t>VSCode</a:t>
            </a:r>
            <a:r>
              <a:rPr lang="en-GB" sz="3600" dirty="0">
                <a:solidFill>
                  <a:schemeClr val="bg1"/>
                </a:solidFill>
                <a:latin typeface="Arial" panose="020B0604020202020204" pitchFamily="34" charset="0"/>
                <a:ea typeface="Lato" panose="020F0502020204030203"/>
                <a:cs typeface="Arial" panose="020B0604020202020204" pitchFamily="34" charset="0"/>
                <a:sym typeface="Lato" panose="020F0502020204030203"/>
              </a:rPr>
              <a:t> (Optional)</a:t>
            </a:r>
            <a:endParaRPr lang="en-US" dirty="0">
              <a:solidFill>
                <a:schemeClr val="bg1"/>
              </a:solidFill>
              <a:latin typeface="Arial" panose="020B0604020202020204" pitchFamily="34" charset="0"/>
              <a:cs typeface="Arial" panose="020B0604020202020204" pitchFamily="34" charset="0"/>
            </a:endParaRPr>
          </a:p>
        </p:txBody>
      </p:sp>
      <p:sp>
        <p:nvSpPr>
          <p:cNvPr id="2" name="Slide Number Placeholder 3">
            <a:extLst>
              <a:ext uri="{FF2B5EF4-FFF2-40B4-BE49-F238E27FC236}">
                <a16:creationId xmlns:a16="http://schemas.microsoft.com/office/drawing/2014/main" id="{07E8DFE5-E512-DFB5-06AB-709C696962E9}"/>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286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BF7C-6586-43C6-92C3-85950F9252BA}"/>
              </a:ext>
            </a:extLst>
          </p:cNvPr>
          <p:cNvSpPr>
            <a:spLocks noGrp="1"/>
          </p:cNvSpPr>
          <p:nvPr>
            <p:ph type="title"/>
          </p:nvPr>
        </p:nvSpPr>
        <p:spPr>
          <a:xfrm>
            <a:off x="453977" y="400242"/>
            <a:ext cx="8358900" cy="572700"/>
          </a:xfrm>
        </p:spPr>
        <p:txBody>
          <a:bodyPr/>
          <a:lstStyle/>
          <a:p>
            <a:pPr algn="l"/>
            <a:r>
              <a:rPr lang="en-US" sz="3150" dirty="0">
                <a:solidFill>
                  <a:schemeClr val="bg1"/>
                </a:solidFill>
                <a:latin typeface="Arial" panose="020B0604020202020204" pitchFamily="34" charset="0"/>
                <a:cs typeface="Arial" panose="020B0604020202020204" pitchFamily="34" charset="0"/>
              </a:rPr>
              <a:t>I</a:t>
            </a:r>
            <a:r>
              <a:rPr lang="en-US" altLang="zh-CN" sz="3150" dirty="0">
                <a:solidFill>
                  <a:schemeClr val="bg1"/>
                </a:solidFill>
                <a:latin typeface="Arial" panose="020B0604020202020204" pitchFamily="34" charset="0"/>
                <a:cs typeface="Arial" panose="020B0604020202020204" pitchFamily="34" charset="0"/>
              </a:rPr>
              <a:t>nstall Microsoft </a:t>
            </a:r>
            <a:r>
              <a:rPr lang="en-US" sz="3300" dirty="0">
                <a:solidFill>
                  <a:schemeClr val="bg1"/>
                </a:solidFill>
              </a:rPr>
              <a:t>Visual Studio Code </a:t>
            </a:r>
            <a:endParaRPr lang="en-US" sz="3150" dirty="0">
              <a:solidFill>
                <a:schemeClr val="bg1"/>
              </a:solidFill>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6A06AC27-AC8C-49AA-AD9B-4E3B68A6F682}"/>
              </a:ext>
            </a:extLst>
          </p:cNvPr>
          <p:cNvSpPr txBox="1">
            <a:spLocks/>
          </p:cNvSpPr>
          <p:nvPr/>
        </p:nvSpPr>
        <p:spPr>
          <a:xfrm>
            <a:off x="284748" y="1499972"/>
            <a:ext cx="3648926" cy="1416342"/>
          </a:xfrm>
          <a:prstGeom prst="rect">
            <a:avLst/>
          </a:prstGeom>
        </p:spPr>
        <p:txBody>
          <a:bodyPr spcFirstLastPara="1" vert="horz" wrap="square" lIns="68569" tIns="68569" rIns="68569" bIns="68569" rtlCol="0" anchor="t" anchorCtr="0">
            <a:noAutofit/>
          </a:bodyPr>
          <a:lstStyle>
            <a:lvl1pPr marL="609585" lvl="0" indent="-457189" algn="l" defTabSz="914400" rtl="0" eaLnBrk="1" latinLnBrk="0" hangingPunct="1">
              <a:lnSpc>
                <a:spcPct val="150000"/>
              </a:lnSpc>
              <a:spcBef>
                <a:spcPts val="0"/>
              </a:spcBef>
              <a:spcAft>
                <a:spcPts val="0"/>
              </a:spcAft>
              <a:buSzPts val="1800"/>
              <a:buFont typeface="Arial" pitchFamily="34" charset="0"/>
              <a:buChar char="●"/>
              <a:defRPr sz="3200" kern="1200">
                <a:solidFill>
                  <a:schemeClr val="tx1"/>
                </a:solidFill>
                <a:latin typeface="+mn-lt"/>
                <a:ea typeface="+mn-ea"/>
                <a:cs typeface="+mn-cs"/>
              </a:defRPr>
            </a:lvl1pPr>
            <a:lvl2pPr marL="1219170" lvl="1" indent="-423323" algn="l" defTabSz="914400" rtl="0" eaLnBrk="1" latinLnBrk="0" hangingPunct="1">
              <a:lnSpc>
                <a:spcPct val="150000"/>
              </a:lnSpc>
              <a:spcBef>
                <a:spcPts val="2133"/>
              </a:spcBef>
              <a:spcAft>
                <a:spcPts val="0"/>
              </a:spcAft>
              <a:buSzPts val="1400"/>
              <a:buFont typeface="Arial" pitchFamily="34" charset="0"/>
              <a:buChar char="○"/>
              <a:defRPr sz="2800" kern="1200">
                <a:solidFill>
                  <a:schemeClr val="tx1"/>
                </a:solidFill>
                <a:latin typeface="+mn-lt"/>
                <a:ea typeface="+mn-ea"/>
                <a:cs typeface="+mn-cs"/>
              </a:defRPr>
            </a:lvl2pPr>
            <a:lvl3pPr marL="1828754" lvl="2" indent="-423323" algn="l" defTabSz="914400" rtl="0" eaLnBrk="1" latinLnBrk="0" hangingPunct="1">
              <a:lnSpc>
                <a:spcPct val="150000"/>
              </a:lnSpc>
              <a:spcBef>
                <a:spcPts val="2133"/>
              </a:spcBef>
              <a:spcAft>
                <a:spcPts val="0"/>
              </a:spcAft>
              <a:buSzPts val="1400"/>
              <a:buFont typeface="Arial" pitchFamily="34" charset="0"/>
              <a:buChar char="■"/>
              <a:defRPr sz="2400" kern="1200">
                <a:solidFill>
                  <a:schemeClr val="tx1"/>
                </a:solidFill>
                <a:latin typeface="+mn-lt"/>
                <a:ea typeface="+mn-ea"/>
                <a:cs typeface="+mn-cs"/>
              </a:defRPr>
            </a:lvl3pPr>
            <a:lvl4pPr marL="2438339" lvl="3"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4pPr>
            <a:lvl5pPr marL="3047924" lvl="4"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5pPr>
            <a:lvl6pPr marL="3657509" lvl="5"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6pPr>
            <a:lvl7pPr marL="4267093" lvl="6"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7pPr>
            <a:lvl8pPr marL="4876678" lvl="7"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8pPr>
            <a:lvl9pPr marL="5486263" lvl="8" indent="-423323" algn="l" defTabSz="914400" rtl="0" eaLnBrk="1" latinLnBrk="0" hangingPunct="1">
              <a:spcBef>
                <a:spcPts val="2133"/>
              </a:spcBef>
              <a:spcAft>
                <a:spcPts val="2133"/>
              </a:spcAft>
              <a:buSzPts val="1400"/>
              <a:buFont typeface="Arial" pitchFamily="34" charset="0"/>
              <a:buChar char="■"/>
              <a:defRPr sz="2000" kern="1200">
                <a:solidFill>
                  <a:schemeClr val="tx1"/>
                </a:solidFill>
                <a:latin typeface="+mn-lt"/>
                <a:ea typeface="+mn-ea"/>
                <a:cs typeface="+mn-cs"/>
              </a:defRPr>
            </a:lvl9pPr>
          </a:lstStyle>
          <a:p>
            <a:pPr marL="114297" indent="0">
              <a:buNone/>
            </a:pPr>
            <a:r>
              <a:rPr lang="en-US" sz="1575" b="1" dirty="0">
                <a:solidFill>
                  <a:schemeClr val="bg1"/>
                </a:solidFill>
              </a:rPr>
              <a:t>D</a:t>
            </a:r>
            <a:r>
              <a:rPr lang="en-HK" sz="1575" b="1" dirty="0" err="1">
                <a:solidFill>
                  <a:schemeClr val="bg1"/>
                </a:solidFill>
              </a:rPr>
              <a:t>ownload</a:t>
            </a:r>
            <a:r>
              <a:rPr lang="zh-TW" altLang="en-US" sz="1575" b="1" dirty="0">
                <a:solidFill>
                  <a:schemeClr val="bg1"/>
                </a:solidFill>
              </a:rPr>
              <a:t> </a:t>
            </a:r>
            <a:r>
              <a:rPr lang="en-US" sz="1575" b="1" dirty="0">
                <a:solidFill>
                  <a:schemeClr val="bg1"/>
                </a:solidFill>
              </a:rPr>
              <a:t>Visual Studio Code:</a:t>
            </a:r>
            <a:br>
              <a:rPr lang="en-US" sz="1575" b="1" dirty="0">
                <a:solidFill>
                  <a:schemeClr val="bg1"/>
                </a:solidFill>
              </a:rPr>
            </a:br>
            <a:endParaRPr lang="en-US" sz="1575" b="1" dirty="0">
              <a:solidFill>
                <a:schemeClr val="bg1"/>
              </a:solidFill>
            </a:endParaRPr>
          </a:p>
          <a:p>
            <a:pPr marL="114297" indent="0">
              <a:buNone/>
            </a:pPr>
            <a:r>
              <a:rPr lang="en-US" sz="1575" dirty="0">
                <a:solidFill>
                  <a:schemeClr val="bg1"/>
                </a:solidFill>
                <a:hlinkClick r:id="rId2"/>
              </a:rPr>
              <a:t>https://code.visualstudio.com/</a:t>
            </a:r>
            <a:endParaRPr lang="en-US" sz="1575" dirty="0">
              <a:solidFill>
                <a:schemeClr val="bg1"/>
              </a:solidFill>
            </a:endParaRPr>
          </a:p>
          <a:p>
            <a:pPr marL="114297" indent="0">
              <a:buNone/>
            </a:pPr>
            <a:endParaRPr lang="en-US" sz="1575" dirty="0">
              <a:solidFill>
                <a:schemeClr val="bg1"/>
              </a:solidFill>
            </a:endParaRPr>
          </a:p>
        </p:txBody>
      </p:sp>
      <p:pic>
        <p:nvPicPr>
          <p:cNvPr id="11" name="Picture 10">
            <a:extLst>
              <a:ext uri="{FF2B5EF4-FFF2-40B4-BE49-F238E27FC236}">
                <a16:creationId xmlns:a16="http://schemas.microsoft.com/office/drawing/2014/main" id="{FC2CB82A-449C-D876-8098-E102E6A62D0D}"/>
              </a:ext>
            </a:extLst>
          </p:cNvPr>
          <p:cNvPicPr>
            <a:picLocks noChangeAspect="1"/>
          </p:cNvPicPr>
          <p:nvPr/>
        </p:nvPicPr>
        <p:blipFill>
          <a:blip r:embed="rId3"/>
          <a:stretch>
            <a:fillRect/>
          </a:stretch>
        </p:blipFill>
        <p:spPr>
          <a:xfrm>
            <a:off x="3933674" y="1499972"/>
            <a:ext cx="4763008" cy="2837878"/>
          </a:xfrm>
          <a:prstGeom prst="rect">
            <a:avLst/>
          </a:prstGeom>
        </p:spPr>
      </p:pic>
      <p:sp>
        <p:nvSpPr>
          <p:cNvPr id="3" name="Slide Number Placeholder 2">
            <a:extLst>
              <a:ext uri="{FF2B5EF4-FFF2-40B4-BE49-F238E27FC236}">
                <a16:creationId xmlns:a16="http://schemas.microsoft.com/office/drawing/2014/main" id="{A14AA717-A080-CB19-EF9D-74882DB62688}"/>
              </a:ext>
            </a:extLst>
          </p:cNvPr>
          <p:cNvSpPr>
            <a:spLocks noGrp="1"/>
          </p:cNvSpPr>
          <p:nvPr>
            <p:ph type="sldNum" idx="12"/>
          </p:nvPr>
        </p:nvSpPr>
        <p:spPr/>
        <p:txBody>
          <a:bodyPr/>
          <a:lstStyle/>
          <a:p>
            <a:pPr algn="ctr"/>
            <a:fld id="{00000000-1234-1234-1234-123412341234}" type="slidenum">
              <a:rPr lang="en" smtClean="0"/>
              <a:pPr algn="ctr"/>
              <a:t>43</a:t>
            </a:fld>
            <a:endParaRPr lang="en"/>
          </a:p>
        </p:txBody>
      </p:sp>
      <p:sp>
        <p:nvSpPr>
          <p:cNvPr id="4" name="Slide Number Placeholder 3">
            <a:extLst>
              <a:ext uri="{FF2B5EF4-FFF2-40B4-BE49-F238E27FC236}">
                <a16:creationId xmlns:a16="http://schemas.microsoft.com/office/drawing/2014/main" id="{509E978F-3844-2848-75B2-C56D668C1155}"/>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740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BF7C-6586-43C6-92C3-85950F9252BA}"/>
              </a:ext>
            </a:extLst>
          </p:cNvPr>
          <p:cNvSpPr>
            <a:spLocks noGrp="1"/>
          </p:cNvSpPr>
          <p:nvPr>
            <p:ph type="title"/>
          </p:nvPr>
        </p:nvSpPr>
        <p:spPr>
          <a:xfrm>
            <a:off x="453977" y="400242"/>
            <a:ext cx="8358900" cy="572700"/>
          </a:xfrm>
        </p:spPr>
        <p:txBody>
          <a:bodyPr/>
          <a:lstStyle/>
          <a:p>
            <a:pPr algn="l"/>
            <a:r>
              <a:rPr lang="en-US" sz="3150" dirty="0">
                <a:solidFill>
                  <a:schemeClr val="bg1"/>
                </a:solidFill>
                <a:latin typeface="Arial" panose="020B0604020202020204" pitchFamily="34" charset="0"/>
                <a:cs typeface="Arial" panose="020B0604020202020204" pitchFamily="34" charset="0"/>
              </a:rPr>
              <a:t>I</a:t>
            </a:r>
            <a:r>
              <a:rPr lang="en-US" altLang="zh-CN" sz="3150" dirty="0">
                <a:solidFill>
                  <a:schemeClr val="bg1"/>
                </a:solidFill>
                <a:latin typeface="Arial" panose="020B0604020202020204" pitchFamily="34" charset="0"/>
                <a:cs typeface="Arial" panose="020B0604020202020204" pitchFamily="34" charset="0"/>
              </a:rPr>
              <a:t>nstall </a:t>
            </a:r>
            <a:r>
              <a:rPr lang="en-US" altLang="zh-CN" sz="3150" dirty="0" err="1">
                <a:solidFill>
                  <a:schemeClr val="bg1"/>
                </a:solidFill>
                <a:latin typeface="Arial" panose="020B0604020202020204" pitchFamily="34" charset="0"/>
                <a:cs typeface="Arial" panose="020B0604020202020204" pitchFamily="34" charset="0"/>
              </a:rPr>
              <a:t>Jupyter</a:t>
            </a:r>
            <a:r>
              <a:rPr lang="en-US" altLang="zh-CN" sz="3150" dirty="0">
                <a:solidFill>
                  <a:schemeClr val="bg1"/>
                </a:solidFill>
                <a:latin typeface="Arial" panose="020B0604020202020204" pitchFamily="34" charset="0"/>
                <a:cs typeface="Arial" panose="020B0604020202020204" pitchFamily="34" charset="0"/>
              </a:rPr>
              <a:t> Extension for </a:t>
            </a:r>
            <a:r>
              <a:rPr lang="en-US" altLang="zh-CN" sz="3150" dirty="0" err="1">
                <a:solidFill>
                  <a:schemeClr val="bg1"/>
                </a:solidFill>
                <a:latin typeface="Arial" panose="020B0604020202020204" pitchFamily="34" charset="0"/>
                <a:cs typeface="Arial" panose="020B0604020202020204" pitchFamily="34" charset="0"/>
              </a:rPr>
              <a:t>VSCode</a:t>
            </a:r>
            <a:endParaRPr lang="en-US" sz="3150" dirty="0">
              <a:solidFill>
                <a:schemeClr val="bg1"/>
              </a:solidFill>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6A06AC27-AC8C-49AA-AD9B-4E3B68A6F682}"/>
              </a:ext>
            </a:extLst>
          </p:cNvPr>
          <p:cNvSpPr txBox="1">
            <a:spLocks/>
          </p:cNvSpPr>
          <p:nvPr/>
        </p:nvSpPr>
        <p:spPr>
          <a:xfrm>
            <a:off x="284748" y="1499972"/>
            <a:ext cx="3203519" cy="2743038"/>
          </a:xfrm>
          <a:prstGeom prst="rect">
            <a:avLst/>
          </a:prstGeom>
        </p:spPr>
        <p:txBody>
          <a:bodyPr spcFirstLastPara="1" vert="horz" wrap="square" lIns="68569" tIns="68569" rIns="68569" bIns="68569" rtlCol="0" anchor="t" anchorCtr="0">
            <a:noAutofit/>
          </a:bodyPr>
          <a:lstStyle>
            <a:lvl1pPr marL="609585" lvl="0" indent="-457189" algn="l" defTabSz="914400" rtl="0" eaLnBrk="1" latinLnBrk="0" hangingPunct="1">
              <a:lnSpc>
                <a:spcPct val="150000"/>
              </a:lnSpc>
              <a:spcBef>
                <a:spcPts val="0"/>
              </a:spcBef>
              <a:spcAft>
                <a:spcPts val="0"/>
              </a:spcAft>
              <a:buSzPts val="1800"/>
              <a:buFont typeface="Arial" pitchFamily="34" charset="0"/>
              <a:buChar char="●"/>
              <a:defRPr sz="3200" kern="1200">
                <a:solidFill>
                  <a:schemeClr val="tx1"/>
                </a:solidFill>
                <a:latin typeface="+mn-lt"/>
                <a:ea typeface="+mn-ea"/>
                <a:cs typeface="+mn-cs"/>
              </a:defRPr>
            </a:lvl1pPr>
            <a:lvl2pPr marL="1219170" lvl="1" indent="-423323" algn="l" defTabSz="914400" rtl="0" eaLnBrk="1" latinLnBrk="0" hangingPunct="1">
              <a:lnSpc>
                <a:spcPct val="150000"/>
              </a:lnSpc>
              <a:spcBef>
                <a:spcPts val="2133"/>
              </a:spcBef>
              <a:spcAft>
                <a:spcPts val="0"/>
              </a:spcAft>
              <a:buSzPts val="1400"/>
              <a:buFont typeface="Arial" pitchFamily="34" charset="0"/>
              <a:buChar char="○"/>
              <a:defRPr sz="2800" kern="1200">
                <a:solidFill>
                  <a:schemeClr val="tx1"/>
                </a:solidFill>
                <a:latin typeface="+mn-lt"/>
                <a:ea typeface="+mn-ea"/>
                <a:cs typeface="+mn-cs"/>
              </a:defRPr>
            </a:lvl2pPr>
            <a:lvl3pPr marL="1828754" lvl="2" indent="-423323" algn="l" defTabSz="914400" rtl="0" eaLnBrk="1" latinLnBrk="0" hangingPunct="1">
              <a:lnSpc>
                <a:spcPct val="150000"/>
              </a:lnSpc>
              <a:spcBef>
                <a:spcPts val="2133"/>
              </a:spcBef>
              <a:spcAft>
                <a:spcPts val="0"/>
              </a:spcAft>
              <a:buSzPts val="1400"/>
              <a:buFont typeface="Arial" pitchFamily="34" charset="0"/>
              <a:buChar char="■"/>
              <a:defRPr sz="2400" kern="1200">
                <a:solidFill>
                  <a:schemeClr val="tx1"/>
                </a:solidFill>
                <a:latin typeface="+mn-lt"/>
                <a:ea typeface="+mn-ea"/>
                <a:cs typeface="+mn-cs"/>
              </a:defRPr>
            </a:lvl3pPr>
            <a:lvl4pPr marL="2438339" lvl="3"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4pPr>
            <a:lvl5pPr marL="3047924" lvl="4"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5pPr>
            <a:lvl6pPr marL="3657509" lvl="5"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6pPr>
            <a:lvl7pPr marL="4267093" lvl="6"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7pPr>
            <a:lvl8pPr marL="4876678" lvl="7"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8pPr>
            <a:lvl9pPr marL="5486263" lvl="8" indent="-423323" algn="l" defTabSz="914400" rtl="0" eaLnBrk="1" latinLnBrk="0" hangingPunct="1">
              <a:spcBef>
                <a:spcPts val="2133"/>
              </a:spcBef>
              <a:spcAft>
                <a:spcPts val="2133"/>
              </a:spcAft>
              <a:buSzPts val="1400"/>
              <a:buFont typeface="Arial" pitchFamily="34" charset="0"/>
              <a:buChar char="■"/>
              <a:defRPr sz="2000" kern="1200">
                <a:solidFill>
                  <a:schemeClr val="tx1"/>
                </a:solidFill>
                <a:latin typeface="+mn-lt"/>
                <a:ea typeface="+mn-ea"/>
                <a:cs typeface="+mn-cs"/>
              </a:defRPr>
            </a:lvl9pPr>
          </a:lstStyle>
          <a:p>
            <a:pPr marL="400047" indent="-285750">
              <a:buFontTx/>
              <a:buChar char="-"/>
            </a:pPr>
            <a:r>
              <a:rPr lang="en-US" sz="1575" b="1" dirty="0">
                <a:solidFill>
                  <a:schemeClr val="bg1"/>
                </a:solidFill>
              </a:rPr>
              <a:t>Click the Extension icon</a:t>
            </a:r>
            <a:br>
              <a:rPr lang="en-US" sz="1575" b="1" dirty="0">
                <a:solidFill>
                  <a:schemeClr val="bg1"/>
                </a:solidFill>
              </a:rPr>
            </a:br>
            <a:r>
              <a:rPr lang="en-US" sz="1575" b="1" dirty="0">
                <a:solidFill>
                  <a:schemeClr val="bg1"/>
                </a:solidFill>
              </a:rPr>
              <a:t> (Ctrl + Shift + x) </a:t>
            </a:r>
          </a:p>
          <a:p>
            <a:pPr marL="400047" indent="-285750">
              <a:buFontTx/>
              <a:buChar char="-"/>
            </a:pPr>
            <a:r>
              <a:rPr lang="en-US" sz="1575" b="1" dirty="0">
                <a:solidFill>
                  <a:schemeClr val="bg1"/>
                </a:solidFill>
              </a:rPr>
              <a:t>Search for the “</a:t>
            </a:r>
            <a:r>
              <a:rPr lang="en-US" sz="1575" b="1" dirty="0" err="1">
                <a:solidFill>
                  <a:schemeClr val="bg1"/>
                </a:solidFill>
              </a:rPr>
              <a:t>Jupyter</a:t>
            </a:r>
            <a:r>
              <a:rPr lang="en-US" sz="1575" b="1" dirty="0">
                <a:solidFill>
                  <a:schemeClr val="bg1"/>
                </a:solidFill>
              </a:rPr>
              <a:t>” Extension and install it</a:t>
            </a:r>
          </a:p>
          <a:p>
            <a:pPr marL="400047" indent="-285750">
              <a:buFontTx/>
              <a:buChar char="-"/>
            </a:pPr>
            <a:endParaRPr lang="en-US" sz="1575" b="1" dirty="0">
              <a:solidFill>
                <a:schemeClr val="bg1"/>
              </a:solidFill>
            </a:endParaRPr>
          </a:p>
        </p:txBody>
      </p:sp>
      <p:pic>
        <p:nvPicPr>
          <p:cNvPr id="4" name="Picture 3">
            <a:extLst>
              <a:ext uri="{FF2B5EF4-FFF2-40B4-BE49-F238E27FC236}">
                <a16:creationId xmlns:a16="http://schemas.microsoft.com/office/drawing/2014/main" id="{0D709403-C771-D18A-A697-39C2380BCACC}"/>
              </a:ext>
            </a:extLst>
          </p:cNvPr>
          <p:cNvPicPr>
            <a:picLocks noChangeAspect="1"/>
          </p:cNvPicPr>
          <p:nvPr/>
        </p:nvPicPr>
        <p:blipFill>
          <a:blip r:embed="rId2"/>
          <a:stretch>
            <a:fillRect/>
          </a:stretch>
        </p:blipFill>
        <p:spPr>
          <a:xfrm>
            <a:off x="3532015" y="1204685"/>
            <a:ext cx="5457166" cy="2969700"/>
          </a:xfrm>
          <a:prstGeom prst="rect">
            <a:avLst/>
          </a:prstGeom>
        </p:spPr>
      </p:pic>
      <p:sp>
        <p:nvSpPr>
          <p:cNvPr id="5" name="TextBox 4">
            <a:extLst>
              <a:ext uri="{FF2B5EF4-FFF2-40B4-BE49-F238E27FC236}">
                <a16:creationId xmlns:a16="http://schemas.microsoft.com/office/drawing/2014/main" id="{FBA86DC2-FB76-6178-E20C-D9B6D92FC75B}"/>
              </a:ext>
            </a:extLst>
          </p:cNvPr>
          <p:cNvSpPr txBox="1"/>
          <p:nvPr/>
        </p:nvSpPr>
        <p:spPr>
          <a:xfrm>
            <a:off x="3532015" y="2438400"/>
            <a:ext cx="227185" cy="270933"/>
          </a:xfrm>
          <a:prstGeom prst="rect">
            <a:avLst/>
          </a:prstGeom>
          <a:noFill/>
          <a:ln w="19050">
            <a:solidFill>
              <a:srgbClr val="FF0000"/>
            </a:solidFill>
          </a:ln>
        </p:spPr>
        <p:txBody>
          <a:bodyPr wrap="square" rtlCol="0">
            <a:spAutoFit/>
          </a:bodyPr>
          <a:lstStyle/>
          <a:p>
            <a:endParaRPr lang="en-HK" dirty="0">
              <a:solidFill>
                <a:srgbClr val="FF0000"/>
              </a:solidFill>
            </a:endParaRPr>
          </a:p>
        </p:txBody>
      </p:sp>
      <p:sp>
        <p:nvSpPr>
          <p:cNvPr id="6" name="TextBox 5">
            <a:extLst>
              <a:ext uri="{FF2B5EF4-FFF2-40B4-BE49-F238E27FC236}">
                <a16:creationId xmlns:a16="http://schemas.microsoft.com/office/drawing/2014/main" id="{062BD014-C747-1AC6-FE8F-29E23FF99E4B}"/>
              </a:ext>
            </a:extLst>
          </p:cNvPr>
          <p:cNvSpPr txBox="1"/>
          <p:nvPr/>
        </p:nvSpPr>
        <p:spPr>
          <a:xfrm>
            <a:off x="3807582" y="1608219"/>
            <a:ext cx="1354666" cy="646333"/>
          </a:xfrm>
          <a:prstGeom prst="rect">
            <a:avLst/>
          </a:prstGeom>
          <a:noFill/>
          <a:ln w="19050">
            <a:solidFill>
              <a:srgbClr val="FF0000"/>
            </a:solidFill>
          </a:ln>
        </p:spPr>
        <p:txBody>
          <a:bodyPr wrap="square" rtlCol="0">
            <a:spAutoFit/>
          </a:bodyPr>
          <a:lstStyle/>
          <a:p>
            <a:endParaRPr lang="en-HK" dirty="0">
              <a:solidFill>
                <a:srgbClr val="FF0000"/>
              </a:solidFill>
            </a:endParaRPr>
          </a:p>
        </p:txBody>
      </p:sp>
      <p:sp>
        <p:nvSpPr>
          <p:cNvPr id="3" name="Slide Number Placeholder 2">
            <a:extLst>
              <a:ext uri="{FF2B5EF4-FFF2-40B4-BE49-F238E27FC236}">
                <a16:creationId xmlns:a16="http://schemas.microsoft.com/office/drawing/2014/main" id="{7F008D46-C638-436C-7839-455A9897FBC9}"/>
              </a:ext>
            </a:extLst>
          </p:cNvPr>
          <p:cNvSpPr>
            <a:spLocks noGrp="1"/>
          </p:cNvSpPr>
          <p:nvPr>
            <p:ph type="sldNum" idx="12"/>
          </p:nvPr>
        </p:nvSpPr>
        <p:spPr/>
        <p:txBody>
          <a:bodyPr/>
          <a:lstStyle/>
          <a:p>
            <a:pPr algn="ctr"/>
            <a:fld id="{00000000-1234-1234-1234-123412341234}" type="slidenum">
              <a:rPr lang="en" smtClean="0"/>
              <a:pPr algn="ctr"/>
              <a:t>44</a:t>
            </a:fld>
            <a:endParaRPr lang="en"/>
          </a:p>
        </p:txBody>
      </p:sp>
      <p:sp>
        <p:nvSpPr>
          <p:cNvPr id="7" name="Slide Number Placeholder 3">
            <a:extLst>
              <a:ext uri="{FF2B5EF4-FFF2-40B4-BE49-F238E27FC236}">
                <a16:creationId xmlns:a16="http://schemas.microsoft.com/office/drawing/2014/main" id="{A92C7BFE-F3C0-4947-AB29-2001AF3719A6}"/>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44</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2114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A295C0-E00E-2206-65F5-8892C36255C6}"/>
              </a:ext>
            </a:extLst>
          </p:cNvPr>
          <p:cNvPicPr>
            <a:picLocks noChangeAspect="1"/>
          </p:cNvPicPr>
          <p:nvPr/>
        </p:nvPicPr>
        <p:blipFill>
          <a:blip r:embed="rId2"/>
          <a:stretch>
            <a:fillRect/>
          </a:stretch>
        </p:blipFill>
        <p:spPr>
          <a:xfrm>
            <a:off x="3742106" y="1773293"/>
            <a:ext cx="5070771" cy="1863617"/>
          </a:xfrm>
          <a:prstGeom prst="rect">
            <a:avLst/>
          </a:prstGeom>
        </p:spPr>
      </p:pic>
      <p:sp>
        <p:nvSpPr>
          <p:cNvPr id="2" name="Title 1">
            <a:extLst>
              <a:ext uri="{FF2B5EF4-FFF2-40B4-BE49-F238E27FC236}">
                <a16:creationId xmlns:a16="http://schemas.microsoft.com/office/drawing/2014/main" id="{B654BF7C-6586-43C6-92C3-85950F9252BA}"/>
              </a:ext>
            </a:extLst>
          </p:cNvPr>
          <p:cNvSpPr>
            <a:spLocks noGrp="1"/>
          </p:cNvSpPr>
          <p:nvPr>
            <p:ph type="title"/>
          </p:nvPr>
        </p:nvSpPr>
        <p:spPr>
          <a:xfrm>
            <a:off x="453977" y="400242"/>
            <a:ext cx="8358900" cy="572700"/>
          </a:xfrm>
        </p:spPr>
        <p:txBody>
          <a:bodyPr/>
          <a:lstStyle/>
          <a:p>
            <a:pPr algn="l"/>
            <a:r>
              <a:rPr lang="en-US" sz="3150" dirty="0">
                <a:solidFill>
                  <a:schemeClr val="bg1"/>
                </a:solidFill>
                <a:latin typeface="Arial" panose="020B0604020202020204" pitchFamily="34" charset="0"/>
                <a:cs typeface="Arial" panose="020B0604020202020204" pitchFamily="34" charset="0"/>
              </a:rPr>
              <a:t>Creating a </a:t>
            </a:r>
            <a:r>
              <a:rPr lang="en-US" sz="3150" dirty="0" err="1">
                <a:solidFill>
                  <a:schemeClr val="bg1"/>
                </a:solidFill>
                <a:latin typeface="Arial" panose="020B0604020202020204" pitchFamily="34" charset="0"/>
                <a:cs typeface="Arial" panose="020B0604020202020204" pitchFamily="34" charset="0"/>
              </a:rPr>
              <a:t>Jupyter</a:t>
            </a:r>
            <a:r>
              <a:rPr lang="en-US" sz="3150" dirty="0">
                <a:solidFill>
                  <a:schemeClr val="bg1"/>
                </a:solidFill>
                <a:latin typeface="Arial" panose="020B0604020202020204" pitchFamily="34" charset="0"/>
                <a:cs typeface="Arial" panose="020B0604020202020204" pitchFamily="34" charset="0"/>
              </a:rPr>
              <a:t> Notebook</a:t>
            </a:r>
          </a:p>
        </p:txBody>
      </p:sp>
      <p:sp>
        <p:nvSpPr>
          <p:cNvPr id="9" name="Text Placeholder 2">
            <a:extLst>
              <a:ext uri="{FF2B5EF4-FFF2-40B4-BE49-F238E27FC236}">
                <a16:creationId xmlns:a16="http://schemas.microsoft.com/office/drawing/2014/main" id="{6A06AC27-AC8C-49AA-AD9B-4E3B68A6F682}"/>
              </a:ext>
            </a:extLst>
          </p:cNvPr>
          <p:cNvSpPr txBox="1">
            <a:spLocks/>
          </p:cNvSpPr>
          <p:nvPr/>
        </p:nvSpPr>
        <p:spPr>
          <a:xfrm>
            <a:off x="284748" y="1499972"/>
            <a:ext cx="3203519" cy="2743038"/>
          </a:xfrm>
          <a:prstGeom prst="rect">
            <a:avLst/>
          </a:prstGeom>
        </p:spPr>
        <p:txBody>
          <a:bodyPr spcFirstLastPara="1" vert="horz" wrap="square" lIns="68569" tIns="68569" rIns="68569" bIns="68569" rtlCol="0" anchor="t" anchorCtr="0">
            <a:noAutofit/>
          </a:bodyPr>
          <a:lstStyle>
            <a:lvl1pPr marL="609585" lvl="0" indent="-457189" algn="l" defTabSz="914400" rtl="0" eaLnBrk="1" latinLnBrk="0" hangingPunct="1">
              <a:lnSpc>
                <a:spcPct val="150000"/>
              </a:lnSpc>
              <a:spcBef>
                <a:spcPts val="0"/>
              </a:spcBef>
              <a:spcAft>
                <a:spcPts val="0"/>
              </a:spcAft>
              <a:buSzPts val="1800"/>
              <a:buFont typeface="Arial" pitchFamily="34" charset="0"/>
              <a:buChar char="●"/>
              <a:defRPr sz="3200" kern="1200">
                <a:solidFill>
                  <a:schemeClr val="tx1"/>
                </a:solidFill>
                <a:latin typeface="+mn-lt"/>
                <a:ea typeface="+mn-ea"/>
                <a:cs typeface="+mn-cs"/>
              </a:defRPr>
            </a:lvl1pPr>
            <a:lvl2pPr marL="1219170" lvl="1" indent="-423323" algn="l" defTabSz="914400" rtl="0" eaLnBrk="1" latinLnBrk="0" hangingPunct="1">
              <a:lnSpc>
                <a:spcPct val="150000"/>
              </a:lnSpc>
              <a:spcBef>
                <a:spcPts val="2133"/>
              </a:spcBef>
              <a:spcAft>
                <a:spcPts val="0"/>
              </a:spcAft>
              <a:buSzPts val="1400"/>
              <a:buFont typeface="Arial" pitchFamily="34" charset="0"/>
              <a:buChar char="○"/>
              <a:defRPr sz="2800" kern="1200">
                <a:solidFill>
                  <a:schemeClr val="tx1"/>
                </a:solidFill>
                <a:latin typeface="+mn-lt"/>
                <a:ea typeface="+mn-ea"/>
                <a:cs typeface="+mn-cs"/>
              </a:defRPr>
            </a:lvl2pPr>
            <a:lvl3pPr marL="1828754" lvl="2" indent="-423323" algn="l" defTabSz="914400" rtl="0" eaLnBrk="1" latinLnBrk="0" hangingPunct="1">
              <a:lnSpc>
                <a:spcPct val="150000"/>
              </a:lnSpc>
              <a:spcBef>
                <a:spcPts val="2133"/>
              </a:spcBef>
              <a:spcAft>
                <a:spcPts val="0"/>
              </a:spcAft>
              <a:buSzPts val="1400"/>
              <a:buFont typeface="Arial" pitchFamily="34" charset="0"/>
              <a:buChar char="■"/>
              <a:defRPr sz="2400" kern="1200">
                <a:solidFill>
                  <a:schemeClr val="tx1"/>
                </a:solidFill>
                <a:latin typeface="+mn-lt"/>
                <a:ea typeface="+mn-ea"/>
                <a:cs typeface="+mn-cs"/>
              </a:defRPr>
            </a:lvl3pPr>
            <a:lvl4pPr marL="2438339" lvl="3"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4pPr>
            <a:lvl5pPr marL="3047924" lvl="4" indent="-423323" algn="l" defTabSz="914400" rtl="0" eaLnBrk="1" latinLnBrk="0" hangingPunct="1">
              <a:lnSpc>
                <a:spcPct val="150000"/>
              </a:lnSpc>
              <a:spcBef>
                <a:spcPts val="2133"/>
              </a:spcBef>
              <a:spcAft>
                <a:spcPts val="0"/>
              </a:spcAft>
              <a:buSzPts val="1400"/>
              <a:buFont typeface="Arial" pitchFamily="34" charset="0"/>
              <a:buChar char="○"/>
              <a:defRPr sz="2000" kern="1200">
                <a:solidFill>
                  <a:schemeClr val="tx1"/>
                </a:solidFill>
                <a:latin typeface="+mn-lt"/>
                <a:ea typeface="+mn-ea"/>
                <a:cs typeface="+mn-cs"/>
              </a:defRPr>
            </a:lvl5pPr>
            <a:lvl6pPr marL="3657509" lvl="5"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6pPr>
            <a:lvl7pPr marL="4267093" lvl="6"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7pPr>
            <a:lvl8pPr marL="4876678" lvl="7" indent="-423323" algn="l" defTabSz="914400" rtl="0" eaLnBrk="1" latinLnBrk="0" hangingPunct="1">
              <a:spcBef>
                <a:spcPts val="2133"/>
              </a:spcBef>
              <a:spcAft>
                <a:spcPts val="0"/>
              </a:spcAft>
              <a:buSzPts val="1400"/>
              <a:buFont typeface="Arial" pitchFamily="34" charset="0"/>
              <a:buChar char="○"/>
              <a:defRPr sz="2000" kern="1200">
                <a:solidFill>
                  <a:schemeClr val="tx1"/>
                </a:solidFill>
                <a:latin typeface="+mn-lt"/>
                <a:ea typeface="+mn-ea"/>
                <a:cs typeface="+mn-cs"/>
              </a:defRPr>
            </a:lvl8pPr>
            <a:lvl9pPr marL="5486263" lvl="8" indent="-423323" algn="l" defTabSz="914400" rtl="0" eaLnBrk="1" latinLnBrk="0" hangingPunct="1">
              <a:spcBef>
                <a:spcPts val="2133"/>
              </a:spcBef>
              <a:spcAft>
                <a:spcPts val="2133"/>
              </a:spcAft>
              <a:buSzPts val="1400"/>
              <a:buFont typeface="Arial" pitchFamily="34" charset="0"/>
              <a:buChar char="■"/>
              <a:defRPr sz="2000" kern="1200">
                <a:solidFill>
                  <a:schemeClr val="tx1"/>
                </a:solidFill>
                <a:latin typeface="+mn-lt"/>
                <a:ea typeface="+mn-ea"/>
                <a:cs typeface="+mn-cs"/>
              </a:defRPr>
            </a:lvl9pPr>
          </a:lstStyle>
          <a:p>
            <a:pPr marL="400047" indent="-285750">
              <a:buFontTx/>
              <a:buChar char="-"/>
            </a:pPr>
            <a:r>
              <a:rPr lang="en-US" sz="1575" b="1" dirty="0">
                <a:solidFill>
                  <a:schemeClr val="bg1"/>
                </a:solidFill>
              </a:rPr>
              <a:t>To create a notebook, click:</a:t>
            </a:r>
            <a:br>
              <a:rPr lang="en-US" sz="1575" b="1" dirty="0">
                <a:solidFill>
                  <a:schemeClr val="bg1"/>
                </a:solidFill>
              </a:rPr>
            </a:br>
            <a:r>
              <a:rPr lang="en-US" sz="1575" b="1" dirty="0">
                <a:solidFill>
                  <a:schemeClr val="bg1"/>
                </a:solidFill>
              </a:rPr>
              <a:t>“File” -&gt; “New File…” and choose “</a:t>
            </a:r>
            <a:r>
              <a:rPr lang="en-US" sz="1575" b="1" dirty="0" err="1">
                <a:solidFill>
                  <a:schemeClr val="bg1"/>
                </a:solidFill>
              </a:rPr>
              <a:t>Jupyter</a:t>
            </a:r>
            <a:r>
              <a:rPr lang="en-US" sz="1575" b="1" dirty="0">
                <a:solidFill>
                  <a:schemeClr val="bg1"/>
                </a:solidFill>
              </a:rPr>
              <a:t> Notebook”</a:t>
            </a:r>
          </a:p>
          <a:p>
            <a:pPr marL="400047" indent="-285750">
              <a:buFontTx/>
              <a:buChar char="-"/>
            </a:pPr>
            <a:endParaRPr lang="en-US" sz="1575" b="1" dirty="0">
              <a:solidFill>
                <a:schemeClr val="bg1"/>
              </a:solidFill>
            </a:endParaRPr>
          </a:p>
        </p:txBody>
      </p:sp>
      <p:sp>
        <p:nvSpPr>
          <p:cNvPr id="5" name="TextBox 4">
            <a:extLst>
              <a:ext uri="{FF2B5EF4-FFF2-40B4-BE49-F238E27FC236}">
                <a16:creationId xmlns:a16="http://schemas.microsoft.com/office/drawing/2014/main" id="{FBA86DC2-FB76-6178-E20C-D9B6D92FC75B}"/>
              </a:ext>
            </a:extLst>
          </p:cNvPr>
          <p:cNvSpPr txBox="1"/>
          <p:nvPr/>
        </p:nvSpPr>
        <p:spPr>
          <a:xfrm>
            <a:off x="3905604" y="1773293"/>
            <a:ext cx="227185" cy="270933"/>
          </a:xfrm>
          <a:prstGeom prst="rect">
            <a:avLst/>
          </a:prstGeom>
          <a:noFill/>
          <a:ln w="19050">
            <a:solidFill>
              <a:srgbClr val="FF0000"/>
            </a:solidFill>
          </a:ln>
        </p:spPr>
        <p:txBody>
          <a:bodyPr wrap="square" rtlCol="0">
            <a:spAutoFit/>
          </a:bodyPr>
          <a:lstStyle/>
          <a:p>
            <a:endParaRPr lang="en-HK" dirty="0">
              <a:solidFill>
                <a:srgbClr val="FF0000"/>
              </a:solidFill>
            </a:endParaRPr>
          </a:p>
        </p:txBody>
      </p:sp>
      <p:sp>
        <p:nvSpPr>
          <p:cNvPr id="6" name="TextBox 5">
            <a:extLst>
              <a:ext uri="{FF2B5EF4-FFF2-40B4-BE49-F238E27FC236}">
                <a16:creationId xmlns:a16="http://schemas.microsoft.com/office/drawing/2014/main" id="{062BD014-C747-1AC6-FE8F-29E23FF99E4B}"/>
              </a:ext>
            </a:extLst>
          </p:cNvPr>
          <p:cNvSpPr txBox="1"/>
          <p:nvPr/>
        </p:nvSpPr>
        <p:spPr>
          <a:xfrm>
            <a:off x="4922825" y="1931386"/>
            <a:ext cx="3284590" cy="646333"/>
          </a:xfrm>
          <a:prstGeom prst="rect">
            <a:avLst/>
          </a:prstGeom>
          <a:noFill/>
          <a:ln w="19050">
            <a:solidFill>
              <a:srgbClr val="FF0000"/>
            </a:solidFill>
          </a:ln>
        </p:spPr>
        <p:txBody>
          <a:bodyPr wrap="square" rtlCol="0">
            <a:spAutoFit/>
          </a:bodyPr>
          <a:lstStyle/>
          <a:p>
            <a:endParaRPr lang="en-HK" dirty="0">
              <a:solidFill>
                <a:srgbClr val="FF0000"/>
              </a:solidFill>
            </a:endParaRPr>
          </a:p>
        </p:txBody>
      </p:sp>
      <p:sp>
        <p:nvSpPr>
          <p:cNvPr id="3" name="Slide Number Placeholder 2">
            <a:extLst>
              <a:ext uri="{FF2B5EF4-FFF2-40B4-BE49-F238E27FC236}">
                <a16:creationId xmlns:a16="http://schemas.microsoft.com/office/drawing/2014/main" id="{D9587EF6-6C90-1F93-9D7C-0E555E198BA9}"/>
              </a:ext>
            </a:extLst>
          </p:cNvPr>
          <p:cNvSpPr>
            <a:spLocks noGrp="1"/>
          </p:cNvSpPr>
          <p:nvPr>
            <p:ph type="sldNum" idx="12"/>
          </p:nvPr>
        </p:nvSpPr>
        <p:spPr/>
        <p:txBody>
          <a:bodyPr/>
          <a:lstStyle/>
          <a:p>
            <a:pPr algn="ctr"/>
            <a:fld id="{00000000-1234-1234-1234-123412341234}" type="slidenum">
              <a:rPr lang="en" smtClean="0"/>
              <a:pPr algn="ctr"/>
              <a:t>45</a:t>
            </a:fld>
            <a:endParaRPr lang="en"/>
          </a:p>
        </p:txBody>
      </p:sp>
      <p:sp>
        <p:nvSpPr>
          <p:cNvPr id="4" name="Slide Number Placeholder 3">
            <a:extLst>
              <a:ext uri="{FF2B5EF4-FFF2-40B4-BE49-F238E27FC236}">
                <a16:creationId xmlns:a16="http://schemas.microsoft.com/office/drawing/2014/main" id="{CC0A8061-789E-1307-049C-9EDC3BD2967E}"/>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7740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endParaRPr lang="en-HK" sz="2400" b="0" i="0" dirty="0">
              <a:effectLst/>
              <a:latin typeface="Arial" panose="020B0604020202020204" pitchFamily="34" charset="0"/>
              <a:cs typeface="Arial" panose="020B0604020202020204" pitchFamily="34" charset="0"/>
            </a:endParaRP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720725" indent="-2698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720725" indent="-269875">
              <a:lnSpc>
                <a:spcPct val="100000"/>
              </a:lnSpc>
              <a:buSzPct val="87000"/>
              <a:buFont typeface="Wingdings" panose="05000000000000000000" pitchFamily="2" charset="2"/>
              <a:buChar char="Ø"/>
            </a:pPr>
            <a:r>
              <a:rPr lang="en-US" dirty="0">
                <a:highlight>
                  <a:srgbClr val="FFFF00"/>
                </a:highlight>
                <a:latin typeface="Arial" panose="020B0604020202020204" pitchFamily="34" charset="0"/>
                <a:cs typeface="Arial" panose="020B0604020202020204" pitchFamily="34" charset="0"/>
              </a:rPr>
              <a:t>Introduction to Google </a:t>
            </a:r>
            <a:r>
              <a:rPr lang="en-US" dirty="0" err="1">
                <a:highlight>
                  <a:srgbClr val="FFFF00"/>
                </a:highlight>
                <a:latin typeface="Arial" panose="020B0604020202020204" pitchFamily="34" charset="0"/>
                <a:cs typeface="Arial" panose="020B0604020202020204" pitchFamily="34" charset="0"/>
              </a:rPr>
              <a:t>Colab</a:t>
            </a:r>
            <a:endParaRPr lang="en-US" dirty="0">
              <a:highlight>
                <a:srgbClr val="FFFF00"/>
              </a:highlight>
              <a:latin typeface="Arial" panose="020B0604020202020204" pitchFamily="34" charset="0"/>
              <a:cs typeface="Arial" panose="020B0604020202020204" pitchFamily="34" charset="0"/>
            </a:endParaRPr>
          </a:p>
          <a:p>
            <a:pPr>
              <a:lnSpc>
                <a:spcPct val="100000"/>
              </a:lnSpc>
              <a:buSzPct val="87000"/>
            </a:pPr>
            <a:r>
              <a:rPr lang="en-US" dirty="0">
                <a:latin typeface="Arial" panose="020B0604020202020204" pitchFamily="34" charset="0"/>
                <a:cs typeface="Arial" panose="020B0604020202020204" pitchFamily="34" charset="0"/>
              </a:rPr>
              <a:t>Where to get support?</a:t>
            </a: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46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4747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14">
            <a:extLst>
              <a:ext uri="{FF2B5EF4-FFF2-40B4-BE49-F238E27FC236}">
                <a16:creationId xmlns:a16="http://schemas.microsoft.com/office/drawing/2014/main" id="{F7B2ABEA-2E5A-45C8-ABF7-58948322CCAC}"/>
              </a:ext>
            </a:extLst>
          </p:cNvPr>
          <p:cNvSpPr txBox="1">
            <a:spLocks/>
          </p:cNvSpPr>
          <p:nvPr/>
        </p:nvSpPr>
        <p:spPr>
          <a:xfrm>
            <a:off x="223024" y="242486"/>
            <a:ext cx="8318809"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Introduction to Google Colab</a:t>
            </a:r>
          </a:p>
        </p:txBody>
      </p:sp>
      <p:sp>
        <p:nvSpPr>
          <p:cNvPr id="2" name="TextBox 1">
            <a:extLst>
              <a:ext uri="{FF2B5EF4-FFF2-40B4-BE49-F238E27FC236}">
                <a16:creationId xmlns:a16="http://schemas.microsoft.com/office/drawing/2014/main" id="{488C1904-E7DF-4E01-B0ED-8BB774D62036}"/>
              </a:ext>
            </a:extLst>
          </p:cNvPr>
          <p:cNvSpPr txBox="1"/>
          <p:nvPr/>
        </p:nvSpPr>
        <p:spPr>
          <a:xfrm>
            <a:off x="498087" y="981308"/>
            <a:ext cx="8066048" cy="1477328"/>
          </a:xfrm>
          <a:prstGeom prst="rect">
            <a:avLst/>
          </a:prstGeom>
          <a:noFill/>
        </p:spPr>
        <p:txBody>
          <a:bodyPr wrap="square" rtlCol="0">
            <a:spAutoFit/>
          </a:bodyPr>
          <a:lstStyle/>
          <a:p>
            <a:pPr marL="285750" indent="-285750">
              <a:buFont typeface="Arial" panose="020B0604020202020204" pitchFamily="34" charset="0"/>
              <a:buChar char="•"/>
            </a:pPr>
            <a:r>
              <a:rPr lang="en-HK" dirty="0" err="1">
                <a:solidFill>
                  <a:schemeClr val="bg1"/>
                </a:solidFill>
              </a:rPr>
              <a:t>Jupyter</a:t>
            </a:r>
            <a:r>
              <a:rPr lang="en-HK" dirty="0">
                <a:solidFill>
                  <a:schemeClr val="bg1"/>
                </a:solidFill>
              </a:rPr>
              <a:t> Notebook on the Google Drive</a:t>
            </a:r>
          </a:p>
          <a:p>
            <a:pPr marL="285750" indent="-285750">
              <a:buFont typeface="Arial" panose="020B0604020202020204" pitchFamily="34" charset="0"/>
              <a:buChar char="•"/>
            </a:pPr>
            <a:r>
              <a:rPr lang="en-HK" dirty="0">
                <a:solidFill>
                  <a:schemeClr val="bg1"/>
                </a:solidFill>
              </a:rPr>
              <a:t>Can be connected to a Ubuntu Linux runtime provided by Google</a:t>
            </a:r>
          </a:p>
          <a:p>
            <a:pPr marL="285750" indent="-285750">
              <a:buFont typeface="Arial" panose="020B0604020202020204" pitchFamily="34" charset="0"/>
              <a:buChar char="•"/>
            </a:pPr>
            <a:r>
              <a:rPr lang="en-HK" dirty="0">
                <a:solidFill>
                  <a:schemeClr val="bg1"/>
                </a:solidFill>
              </a:rPr>
              <a:t>Can execute Python codes without any installations on local machine</a:t>
            </a:r>
          </a:p>
          <a:p>
            <a:pPr marL="285750" indent="-285750">
              <a:buFont typeface="Arial" panose="020B0604020202020204" pitchFamily="34" charset="0"/>
              <a:buChar char="•"/>
            </a:pPr>
            <a:r>
              <a:rPr lang="en-HK" dirty="0">
                <a:solidFill>
                  <a:schemeClr val="bg1"/>
                </a:solidFill>
              </a:rPr>
              <a:t>Python packages for AI pre-installed, i.e. NumPy, Scikit Learn, TensorFlow, etc</a:t>
            </a:r>
          </a:p>
          <a:p>
            <a:pPr marL="285750" indent="-285750">
              <a:buFont typeface="Arial" panose="020B0604020202020204" pitchFamily="34" charset="0"/>
              <a:buChar char="•"/>
            </a:pPr>
            <a:r>
              <a:rPr lang="en-HK" dirty="0">
                <a:solidFill>
                  <a:schemeClr val="bg1"/>
                </a:solidFill>
              </a:rPr>
              <a:t>Provide hardware accelerator for AI for free!</a:t>
            </a:r>
          </a:p>
        </p:txBody>
      </p:sp>
      <p:pic>
        <p:nvPicPr>
          <p:cNvPr id="4" name="Picture 3">
            <a:extLst>
              <a:ext uri="{FF2B5EF4-FFF2-40B4-BE49-F238E27FC236}">
                <a16:creationId xmlns:a16="http://schemas.microsoft.com/office/drawing/2014/main" id="{3AE7A1DC-51F5-49E1-9E02-E4671997A10D}"/>
              </a:ext>
            </a:extLst>
          </p:cNvPr>
          <p:cNvPicPr>
            <a:picLocks noChangeAspect="1"/>
          </p:cNvPicPr>
          <p:nvPr/>
        </p:nvPicPr>
        <p:blipFill>
          <a:blip r:embed="rId2"/>
          <a:stretch>
            <a:fillRect/>
          </a:stretch>
        </p:blipFill>
        <p:spPr>
          <a:xfrm>
            <a:off x="498087" y="2361993"/>
            <a:ext cx="7240962" cy="1770258"/>
          </a:xfrm>
          <a:prstGeom prst="rect">
            <a:avLst/>
          </a:prstGeom>
        </p:spPr>
      </p:pic>
      <p:sp>
        <p:nvSpPr>
          <p:cNvPr id="11" name="TextBox 10">
            <a:extLst>
              <a:ext uri="{FF2B5EF4-FFF2-40B4-BE49-F238E27FC236}">
                <a16:creationId xmlns:a16="http://schemas.microsoft.com/office/drawing/2014/main" id="{7FD54FAC-922F-47EC-97C1-1E84104A137D}"/>
              </a:ext>
            </a:extLst>
          </p:cNvPr>
          <p:cNvSpPr txBox="1"/>
          <p:nvPr/>
        </p:nvSpPr>
        <p:spPr>
          <a:xfrm>
            <a:off x="988689" y="4078796"/>
            <a:ext cx="7084844" cy="523220"/>
          </a:xfrm>
          <a:prstGeom prst="rect">
            <a:avLst/>
          </a:prstGeom>
          <a:noFill/>
        </p:spPr>
        <p:txBody>
          <a:bodyPr wrap="square" rtlCol="0">
            <a:spAutoFit/>
          </a:bodyPr>
          <a:lstStyle/>
          <a:p>
            <a:r>
              <a:rPr lang="en-HK" sz="1400" dirty="0">
                <a:solidFill>
                  <a:schemeClr val="bg1"/>
                </a:solidFill>
              </a:rPr>
              <a:t>Welcome To </a:t>
            </a:r>
            <a:r>
              <a:rPr lang="en-HK" sz="1400" dirty="0" err="1">
                <a:solidFill>
                  <a:schemeClr val="bg1"/>
                </a:solidFill>
              </a:rPr>
              <a:t>Colaboratory</a:t>
            </a:r>
            <a:r>
              <a:rPr lang="en-HK" sz="1400" dirty="0">
                <a:solidFill>
                  <a:schemeClr val="bg1"/>
                </a:solidFill>
              </a:rPr>
              <a:t> Notebook:</a:t>
            </a:r>
            <a:endParaRPr lang="en-HK" sz="1400" dirty="0">
              <a:hlinkClick r:id="rId3"/>
            </a:endParaRPr>
          </a:p>
          <a:p>
            <a:r>
              <a:rPr lang="en-HK" sz="1400" dirty="0">
                <a:hlinkClick r:id="rId3"/>
              </a:rPr>
              <a:t>https://colab.research.google.com/notebooks/intro.ipynb?utm_source=scs-index#</a:t>
            </a:r>
            <a:endParaRPr lang="en-HK" sz="1400" dirty="0"/>
          </a:p>
        </p:txBody>
      </p:sp>
      <p:sp>
        <p:nvSpPr>
          <p:cNvPr id="3" name="Slide Number Placeholder 2">
            <a:extLst>
              <a:ext uri="{FF2B5EF4-FFF2-40B4-BE49-F238E27FC236}">
                <a16:creationId xmlns:a16="http://schemas.microsoft.com/office/drawing/2014/main" id="{B624697C-EE39-8D39-059A-6C4956FC75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5" name="Slide Number Placeholder 3">
            <a:extLst>
              <a:ext uri="{FF2B5EF4-FFF2-40B4-BE49-F238E27FC236}">
                <a16:creationId xmlns:a16="http://schemas.microsoft.com/office/drawing/2014/main" id="{AC308BA3-170D-B16A-A8DE-5268B8147883}"/>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47</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5624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E448A1-96FF-49B3-98C0-8F31F3AA218A}"/>
              </a:ext>
            </a:extLst>
          </p:cNvPr>
          <p:cNvPicPr>
            <a:picLocks noChangeAspect="1"/>
          </p:cNvPicPr>
          <p:nvPr/>
        </p:nvPicPr>
        <p:blipFill>
          <a:blip r:embed="rId2"/>
          <a:stretch>
            <a:fillRect/>
          </a:stretch>
        </p:blipFill>
        <p:spPr>
          <a:xfrm>
            <a:off x="1207721" y="1047955"/>
            <a:ext cx="6514266" cy="3971880"/>
          </a:xfrm>
          <a:prstGeom prst="rect">
            <a:avLst/>
          </a:prstGeom>
        </p:spPr>
      </p:pic>
      <p:sp>
        <p:nvSpPr>
          <p:cNvPr id="5" name="Google Shape;460;p68">
            <a:extLst>
              <a:ext uri="{FF2B5EF4-FFF2-40B4-BE49-F238E27FC236}">
                <a16:creationId xmlns:a16="http://schemas.microsoft.com/office/drawing/2014/main" id="{855DC379-08AA-4CD6-AE99-5ABF565D9D45}"/>
              </a:ext>
            </a:extLst>
          </p:cNvPr>
          <p:cNvSpPr/>
          <p:nvPr/>
        </p:nvSpPr>
        <p:spPr>
          <a:xfrm rot="10800000">
            <a:off x="2384013" y="2401866"/>
            <a:ext cx="1176292" cy="31959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bg1"/>
              </a:solidFill>
              <a:latin typeface="Arial" panose="020B0604020202020204" pitchFamily="34" charset="0"/>
              <a:cs typeface="Arial" panose="020B0604020202020204" pitchFamily="34" charset="0"/>
              <a:sym typeface="Arial"/>
            </a:endParaRPr>
          </a:p>
        </p:txBody>
      </p:sp>
      <p:sp>
        <p:nvSpPr>
          <p:cNvPr id="6" name="Google Shape;458;p68">
            <a:extLst>
              <a:ext uri="{FF2B5EF4-FFF2-40B4-BE49-F238E27FC236}">
                <a16:creationId xmlns:a16="http://schemas.microsoft.com/office/drawing/2014/main" id="{6050D020-3D86-439E-9068-C81B97F28399}"/>
              </a:ext>
            </a:extLst>
          </p:cNvPr>
          <p:cNvSpPr txBox="1"/>
          <p:nvPr/>
        </p:nvSpPr>
        <p:spPr>
          <a:xfrm>
            <a:off x="4869368" y="1784085"/>
            <a:ext cx="2352584" cy="4505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rgbClr val="FF0000"/>
                </a:solidFill>
                <a:latin typeface="Arial" panose="020B0604020202020204" pitchFamily="34" charset="0"/>
                <a:cs typeface="Arial" panose="020B0604020202020204" pitchFamily="34" charset="0"/>
              </a:rPr>
              <a:t>Click “Google Colab”</a:t>
            </a:r>
            <a:endParaRPr b="1" i="0" u="none" strike="noStrike" cap="none" dirty="0">
              <a:solidFill>
                <a:srgbClr val="FF0000"/>
              </a:solidFill>
              <a:latin typeface="Arial" panose="020B0604020202020204" pitchFamily="34" charset="0"/>
              <a:cs typeface="Arial" panose="020B0604020202020204" pitchFamily="34" charset="0"/>
              <a:sym typeface="Arial"/>
            </a:endParaRPr>
          </a:p>
        </p:txBody>
      </p:sp>
      <p:sp>
        <p:nvSpPr>
          <p:cNvPr id="8" name="Google Shape;458;p68">
            <a:extLst>
              <a:ext uri="{FF2B5EF4-FFF2-40B4-BE49-F238E27FC236}">
                <a16:creationId xmlns:a16="http://schemas.microsoft.com/office/drawing/2014/main" id="{55BA77B7-5FA9-46C1-B06D-24C45ED716E3}"/>
              </a:ext>
            </a:extLst>
          </p:cNvPr>
          <p:cNvSpPr txBox="1"/>
          <p:nvPr/>
        </p:nvSpPr>
        <p:spPr>
          <a:xfrm>
            <a:off x="6545694" y="2583305"/>
            <a:ext cx="2352584" cy="4505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chemeClr val="bg1"/>
                </a:solidFill>
                <a:latin typeface="Arial" panose="020B0604020202020204" pitchFamily="34" charset="0"/>
                <a:cs typeface="Arial" panose="020B0604020202020204" pitchFamily="34" charset="0"/>
              </a:rPr>
              <a:t>Make sure you have logged in your Google account first!!!</a:t>
            </a:r>
            <a:endParaRPr b="1" i="0" u="none" strike="noStrike" cap="none" dirty="0">
              <a:solidFill>
                <a:schemeClr val="bg1"/>
              </a:solidFill>
              <a:latin typeface="Arial" panose="020B0604020202020204" pitchFamily="34" charset="0"/>
              <a:cs typeface="Arial" panose="020B0604020202020204" pitchFamily="34" charset="0"/>
              <a:sym typeface="Arial"/>
            </a:endParaRPr>
          </a:p>
        </p:txBody>
      </p:sp>
      <p:cxnSp>
        <p:nvCxnSpPr>
          <p:cNvPr id="10" name="Straight Arrow Connector 9">
            <a:extLst>
              <a:ext uri="{FF2B5EF4-FFF2-40B4-BE49-F238E27FC236}">
                <a16:creationId xmlns:a16="http://schemas.microsoft.com/office/drawing/2014/main" id="{04A0617A-47C5-4266-87E1-44613B30D25A}"/>
              </a:ext>
            </a:extLst>
          </p:cNvPr>
          <p:cNvCxnSpPr>
            <a:cxnSpLocks/>
          </p:cNvCxnSpPr>
          <p:nvPr/>
        </p:nvCxnSpPr>
        <p:spPr>
          <a:xfrm flipH="1">
            <a:off x="3560307" y="2234675"/>
            <a:ext cx="1309059" cy="30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138;p14">
            <a:extLst>
              <a:ext uri="{FF2B5EF4-FFF2-40B4-BE49-F238E27FC236}">
                <a16:creationId xmlns:a16="http://schemas.microsoft.com/office/drawing/2014/main" id="{F7B2ABEA-2E5A-45C8-ABF7-58948322CCAC}"/>
              </a:ext>
            </a:extLst>
          </p:cNvPr>
          <p:cNvSpPr txBox="1">
            <a:spLocks/>
          </p:cNvSpPr>
          <p:nvPr/>
        </p:nvSpPr>
        <p:spPr>
          <a:xfrm>
            <a:off x="223024" y="242486"/>
            <a:ext cx="8318809"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Searching “google </a:t>
            </a:r>
            <a:r>
              <a:rPr lang="en-US" sz="3200" dirty="0" err="1">
                <a:solidFill>
                  <a:schemeClr val="bg1"/>
                </a:solidFill>
                <a:latin typeface="Arial" panose="020B0604020202020204" pitchFamily="34" charset="0"/>
                <a:cs typeface="Arial" panose="020B0604020202020204" pitchFamily="34" charset="0"/>
              </a:rPr>
              <a:t>colab</a:t>
            </a:r>
            <a:r>
              <a:rPr lang="en-US" sz="3200" dirty="0">
                <a:solidFill>
                  <a:schemeClr val="bg1"/>
                </a:solidFill>
                <a:latin typeface="Arial" panose="020B0604020202020204" pitchFamily="34" charset="0"/>
                <a:cs typeface="Arial" panose="020B0604020202020204" pitchFamily="34" charset="0"/>
              </a:rPr>
              <a:t>” on Google </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Slide Number Placeholder 1">
            <a:extLst>
              <a:ext uri="{FF2B5EF4-FFF2-40B4-BE49-F238E27FC236}">
                <a16:creationId xmlns:a16="http://schemas.microsoft.com/office/drawing/2014/main" id="{A243D1B0-499E-3F63-47AB-C0DC5D2258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Slide Number Placeholder 3">
            <a:extLst>
              <a:ext uri="{FF2B5EF4-FFF2-40B4-BE49-F238E27FC236}">
                <a16:creationId xmlns:a16="http://schemas.microsoft.com/office/drawing/2014/main" id="{C1FA25C9-AA30-AAFD-BD09-2F115BE4C7D0}"/>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48</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285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38CCB-2805-4AB3-9660-E50643762E19}"/>
              </a:ext>
            </a:extLst>
          </p:cNvPr>
          <p:cNvPicPr>
            <a:picLocks noChangeAspect="1"/>
          </p:cNvPicPr>
          <p:nvPr/>
        </p:nvPicPr>
        <p:blipFill>
          <a:blip r:embed="rId2"/>
          <a:stretch>
            <a:fillRect/>
          </a:stretch>
        </p:blipFill>
        <p:spPr>
          <a:xfrm>
            <a:off x="1795850" y="1145310"/>
            <a:ext cx="5552300" cy="3801150"/>
          </a:xfrm>
          <a:prstGeom prst="rect">
            <a:avLst/>
          </a:prstGeom>
        </p:spPr>
      </p:pic>
      <p:sp>
        <p:nvSpPr>
          <p:cNvPr id="8" name="Google Shape;460;p68">
            <a:extLst>
              <a:ext uri="{FF2B5EF4-FFF2-40B4-BE49-F238E27FC236}">
                <a16:creationId xmlns:a16="http://schemas.microsoft.com/office/drawing/2014/main" id="{5994BA55-EEB1-4EF3-8DB8-66B69C03FE71}"/>
              </a:ext>
            </a:extLst>
          </p:cNvPr>
          <p:cNvSpPr/>
          <p:nvPr/>
        </p:nvSpPr>
        <p:spPr>
          <a:xfrm rot="10800000">
            <a:off x="5927165" y="4621426"/>
            <a:ext cx="836100" cy="26361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bg1"/>
              </a:solidFill>
              <a:latin typeface="Arial" panose="020B0604020202020204" pitchFamily="34" charset="0"/>
              <a:cs typeface="Arial" panose="020B0604020202020204" pitchFamily="34" charset="0"/>
              <a:sym typeface="Arial"/>
            </a:endParaRPr>
          </a:p>
        </p:txBody>
      </p:sp>
      <p:sp>
        <p:nvSpPr>
          <p:cNvPr id="9" name="Google Shape;458;p68">
            <a:extLst>
              <a:ext uri="{FF2B5EF4-FFF2-40B4-BE49-F238E27FC236}">
                <a16:creationId xmlns:a16="http://schemas.microsoft.com/office/drawing/2014/main" id="{7E7BCAFE-5221-47DC-978C-B184F5AD54C4}"/>
              </a:ext>
            </a:extLst>
          </p:cNvPr>
          <p:cNvSpPr txBox="1"/>
          <p:nvPr/>
        </p:nvSpPr>
        <p:spPr>
          <a:xfrm>
            <a:off x="4006144" y="3995762"/>
            <a:ext cx="2422966" cy="103796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1" dirty="0">
                <a:solidFill>
                  <a:schemeClr val="bg1"/>
                </a:solidFill>
                <a:latin typeface="Arial" panose="020B0604020202020204" pitchFamily="34" charset="0"/>
                <a:cs typeface="Arial" panose="020B0604020202020204" pitchFamily="34" charset="0"/>
              </a:rPr>
              <a:t>Click “NEW NOTEBOOK”</a:t>
            </a:r>
            <a:endParaRPr sz="1200" b="1" i="0" u="none" strike="noStrike" cap="none" dirty="0">
              <a:solidFill>
                <a:schemeClr val="bg1"/>
              </a:solidFill>
              <a:latin typeface="Arial" panose="020B0604020202020204" pitchFamily="34" charset="0"/>
              <a:cs typeface="Arial" panose="020B0604020202020204" pitchFamily="34" charset="0"/>
              <a:sym typeface="Arial"/>
            </a:endParaRPr>
          </a:p>
        </p:txBody>
      </p:sp>
      <p:cxnSp>
        <p:nvCxnSpPr>
          <p:cNvPr id="10" name="Straight Arrow Connector 9">
            <a:extLst>
              <a:ext uri="{FF2B5EF4-FFF2-40B4-BE49-F238E27FC236}">
                <a16:creationId xmlns:a16="http://schemas.microsoft.com/office/drawing/2014/main" id="{F7F20B44-5B7F-4B03-B700-B2255DFD4DC8}"/>
              </a:ext>
            </a:extLst>
          </p:cNvPr>
          <p:cNvCxnSpPr>
            <a:cxnSpLocks/>
          </p:cNvCxnSpPr>
          <p:nvPr/>
        </p:nvCxnSpPr>
        <p:spPr>
          <a:xfrm>
            <a:off x="5217627" y="4370313"/>
            <a:ext cx="581864" cy="2888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138;p14">
            <a:extLst>
              <a:ext uri="{FF2B5EF4-FFF2-40B4-BE49-F238E27FC236}">
                <a16:creationId xmlns:a16="http://schemas.microsoft.com/office/drawing/2014/main" id="{4D70DE08-3464-4961-9CF8-EABEBAD057A1}"/>
              </a:ext>
            </a:extLst>
          </p:cNvPr>
          <p:cNvSpPr txBox="1">
            <a:spLocks/>
          </p:cNvSpPr>
          <p:nvPr/>
        </p:nvSpPr>
        <p:spPr>
          <a:xfrm>
            <a:off x="223025" y="242486"/>
            <a:ext cx="6415088"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Creating a New Notebook</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Slide Number Placeholder 1">
            <a:extLst>
              <a:ext uri="{FF2B5EF4-FFF2-40B4-BE49-F238E27FC236}">
                <a16:creationId xmlns:a16="http://schemas.microsoft.com/office/drawing/2014/main" id="{C2C91D12-08D4-6BB2-4BF0-9C7E5EA712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3" name="Slide Number Placeholder 3">
            <a:extLst>
              <a:ext uri="{FF2B5EF4-FFF2-40B4-BE49-F238E27FC236}">
                <a16:creationId xmlns:a16="http://schemas.microsoft.com/office/drawing/2014/main" id="{23C523D7-7AE9-A8BA-43E9-F44FE6DD7AAD}"/>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49</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033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8;p14">
            <a:extLst>
              <a:ext uri="{FF2B5EF4-FFF2-40B4-BE49-F238E27FC236}">
                <a16:creationId xmlns:a16="http://schemas.microsoft.com/office/drawing/2014/main" id="{FB47A621-A261-4EC1-9EAA-AB4C6E011B74}"/>
              </a:ext>
            </a:extLst>
          </p:cNvPr>
          <p:cNvSpPr txBox="1">
            <a:spLocks/>
          </p:cNvSpPr>
          <p:nvPr/>
        </p:nvSpPr>
        <p:spPr>
          <a:xfrm>
            <a:off x="223025" y="242486"/>
            <a:ext cx="7940672"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00000"/>
              </a:lnSpc>
            </a:pPr>
            <a:r>
              <a:rPr lang="en-HK" sz="3200" dirty="0">
                <a:solidFill>
                  <a:schemeClr val="bg1"/>
                </a:solidFill>
                <a:latin typeface="Arial" panose="020B0604020202020204" pitchFamily="34" charset="0"/>
                <a:cs typeface="Arial" panose="020B0604020202020204" pitchFamily="34" charset="0"/>
              </a:rPr>
              <a:t>Lecture Slides</a:t>
            </a:r>
            <a:r>
              <a:rPr lang="en-HK" sz="3200" b="0" i="0" dirty="0">
                <a:solidFill>
                  <a:schemeClr val="bg1"/>
                </a:solidFill>
                <a:effectLst/>
                <a:latin typeface="Arial" panose="020B0604020202020204" pitchFamily="34" charset="0"/>
                <a:cs typeface="Arial" panose="020B0604020202020204" pitchFamily="34" charset="0"/>
              </a:rPr>
              <a:t> Naming Convention</a:t>
            </a:r>
          </a:p>
        </p:txBody>
      </p:sp>
      <p:sp>
        <p:nvSpPr>
          <p:cNvPr id="6" name="TextBox 5">
            <a:extLst>
              <a:ext uri="{FF2B5EF4-FFF2-40B4-BE49-F238E27FC236}">
                <a16:creationId xmlns:a16="http://schemas.microsoft.com/office/drawing/2014/main" id="{4FD7BC80-5A8B-4AC2-BBAB-6670B7DCA6BE}"/>
              </a:ext>
            </a:extLst>
          </p:cNvPr>
          <p:cNvSpPr txBox="1"/>
          <p:nvPr/>
        </p:nvSpPr>
        <p:spPr>
          <a:xfrm>
            <a:off x="662730" y="1270699"/>
            <a:ext cx="7643580" cy="2585323"/>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All our lecture slides are named in the following format:</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 P{phase no.}L{lesson no.}.{pdf no.}_{title}</a:t>
            </a:r>
          </a:p>
          <a:p>
            <a:endParaRPr lang="en-US" dirty="0">
              <a:solidFill>
                <a:schemeClr val="bg1"/>
              </a:solidFill>
              <a:latin typeface="Arial" panose="020B0604020202020204" pitchFamily="34" charset="0"/>
              <a:cs typeface="Arial" panose="020B0604020202020204" pitchFamily="34" charset="0"/>
            </a:endParaRPr>
          </a:p>
          <a:p>
            <a:r>
              <a:rPr lang="en-US" dirty="0">
                <a:solidFill>
                  <a:schemeClr val="bg1"/>
                </a:solidFill>
                <a:latin typeface="Arial" panose="020B0604020202020204" pitchFamily="34" charset="0"/>
                <a:cs typeface="Arial" panose="020B0604020202020204" pitchFamily="34" charset="0"/>
              </a:rPr>
              <a:t>i.e. P2L1.1_Getting Familiar with the Coding Environment</a:t>
            </a:r>
          </a:p>
          <a:p>
            <a:br>
              <a:rPr lang="en-HK" dirty="0">
                <a:solidFill>
                  <a:schemeClr val="bg1"/>
                </a:solidFill>
                <a:latin typeface="Arial" panose="020B0604020202020204" pitchFamily="34" charset="0"/>
                <a:cs typeface="Arial" panose="020B0604020202020204" pitchFamily="34" charset="0"/>
              </a:rPr>
            </a:br>
            <a:r>
              <a:rPr lang="en-HK" dirty="0">
                <a:solidFill>
                  <a:schemeClr val="bg1"/>
                </a:solidFill>
                <a:latin typeface="Arial" panose="020B0604020202020204" pitchFamily="34" charset="0"/>
                <a:cs typeface="Arial" panose="020B0604020202020204" pitchFamily="34" charset="0"/>
              </a:rPr>
              <a:t>The filename above indicates that this pdf file is the 1</a:t>
            </a:r>
            <a:r>
              <a:rPr lang="en-HK" baseline="30000" dirty="0">
                <a:solidFill>
                  <a:schemeClr val="bg1"/>
                </a:solidFill>
                <a:latin typeface="Arial" panose="020B0604020202020204" pitchFamily="34" charset="0"/>
                <a:cs typeface="Arial" panose="020B0604020202020204" pitchFamily="34" charset="0"/>
              </a:rPr>
              <a:t>st</a:t>
            </a:r>
            <a:r>
              <a:rPr lang="en-HK" dirty="0">
                <a:solidFill>
                  <a:schemeClr val="bg1"/>
                </a:solidFill>
                <a:latin typeface="Arial" panose="020B0604020202020204" pitchFamily="34" charset="0"/>
                <a:cs typeface="Arial" panose="020B0604020202020204" pitchFamily="34" charset="0"/>
              </a:rPr>
              <a:t> pdf file for the lesson 1 of phase 2, and the title is “</a:t>
            </a:r>
            <a:r>
              <a:rPr lang="en-US" dirty="0">
                <a:solidFill>
                  <a:schemeClr val="bg1"/>
                </a:solidFill>
                <a:latin typeface="Arial" panose="020B0604020202020204" pitchFamily="34" charset="0"/>
                <a:cs typeface="Arial" panose="020B0604020202020204" pitchFamily="34" charset="0"/>
              </a:rPr>
              <a:t>Getting Familiar with the Coding Environment”.</a:t>
            </a:r>
          </a:p>
        </p:txBody>
      </p:sp>
      <p:sp>
        <p:nvSpPr>
          <p:cNvPr id="2" name="Slide Number Placeholder 1">
            <a:extLst>
              <a:ext uri="{FF2B5EF4-FFF2-40B4-BE49-F238E27FC236}">
                <a16:creationId xmlns:a16="http://schemas.microsoft.com/office/drawing/2014/main" id="{2D6226C3-D54F-64F5-8D9A-D49E0EED046A}"/>
              </a:ext>
            </a:extLst>
          </p:cNvPr>
          <p:cNvSpPr>
            <a:spLocks noGrp="1"/>
          </p:cNvSpPr>
          <p:nvPr>
            <p:ph type="sldNum" sz="quarter" idx="12"/>
          </p:nvPr>
        </p:nvSpPr>
        <p:spPr/>
        <p:txBody>
          <a:bodyPr/>
          <a:lstStyle/>
          <a:p>
            <a:fld id="{60A69361-CC16-483A-BBE4-FE2BA4AC022A}" type="slidenum">
              <a:rPr lang="en-US" altLang="en-US" smtClean="0"/>
              <a:pPr/>
              <a:t>5</a:t>
            </a:fld>
            <a:endParaRPr lang="en-US" altLang="en-US"/>
          </a:p>
        </p:txBody>
      </p:sp>
      <p:sp>
        <p:nvSpPr>
          <p:cNvPr id="4" name="Slide Number Placeholder 3">
            <a:extLst>
              <a:ext uri="{FF2B5EF4-FFF2-40B4-BE49-F238E27FC236}">
                <a16:creationId xmlns:a16="http://schemas.microsoft.com/office/drawing/2014/main" id="{7E777C75-AE67-5C8D-508F-D6157F7DAEA0}"/>
              </a:ext>
            </a:extLst>
          </p:cNvPr>
          <p:cNvSpPr txBox="1">
            <a:spLocks/>
          </p:cNvSpPr>
          <p:nvPr/>
        </p:nvSpPr>
        <p:spPr>
          <a:xfrm>
            <a:off x="223024" y="4766504"/>
            <a:ext cx="423151"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818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38;p14">
            <a:extLst>
              <a:ext uri="{FF2B5EF4-FFF2-40B4-BE49-F238E27FC236}">
                <a16:creationId xmlns:a16="http://schemas.microsoft.com/office/drawing/2014/main" id="{6933128F-27D0-4B2B-A74D-20D579189C51}"/>
              </a:ext>
            </a:extLst>
          </p:cNvPr>
          <p:cNvSpPr txBox="1">
            <a:spLocks/>
          </p:cNvSpPr>
          <p:nvPr/>
        </p:nvSpPr>
        <p:spPr>
          <a:xfrm>
            <a:off x="223025" y="242486"/>
            <a:ext cx="8764858"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Changing Runtime Type</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pic>
        <p:nvPicPr>
          <p:cNvPr id="3" name="Picture 2">
            <a:extLst>
              <a:ext uri="{FF2B5EF4-FFF2-40B4-BE49-F238E27FC236}">
                <a16:creationId xmlns:a16="http://schemas.microsoft.com/office/drawing/2014/main" id="{F37FECAC-570F-4A5D-AD00-0193227C6838}"/>
              </a:ext>
            </a:extLst>
          </p:cNvPr>
          <p:cNvPicPr>
            <a:picLocks noChangeAspect="1"/>
          </p:cNvPicPr>
          <p:nvPr/>
        </p:nvPicPr>
        <p:blipFill>
          <a:blip r:embed="rId2"/>
          <a:stretch>
            <a:fillRect/>
          </a:stretch>
        </p:blipFill>
        <p:spPr>
          <a:xfrm>
            <a:off x="223025" y="961902"/>
            <a:ext cx="5019862" cy="3881554"/>
          </a:xfrm>
          <a:prstGeom prst="rect">
            <a:avLst/>
          </a:prstGeom>
        </p:spPr>
      </p:pic>
      <p:sp>
        <p:nvSpPr>
          <p:cNvPr id="14" name="Google Shape;460;p68">
            <a:extLst>
              <a:ext uri="{FF2B5EF4-FFF2-40B4-BE49-F238E27FC236}">
                <a16:creationId xmlns:a16="http://schemas.microsoft.com/office/drawing/2014/main" id="{EC2EDEC9-8C49-4370-88EF-FAD965AE2C18}"/>
              </a:ext>
            </a:extLst>
          </p:cNvPr>
          <p:cNvSpPr/>
          <p:nvPr/>
        </p:nvSpPr>
        <p:spPr>
          <a:xfrm rot="10800000">
            <a:off x="1616579" y="952183"/>
            <a:ext cx="806953" cy="31959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5" name="Google Shape;460;p68">
            <a:extLst>
              <a:ext uri="{FF2B5EF4-FFF2-40B4-BE49-F238E27FC236}">
                <a16:creationId xmlns:a16="http://schemas.microsoft.com/office/drawing/2014/main" id="{E82108B5-E112-4255-BFA3-554113887C8C}"/>
              </a:ext>
            </a:extLst>
          </p:cNvPr>
          <p:cNvSpPr/>
          <p:nvPr/>
        </p:nvSpPr>
        <p:spPr>
          <a:xfrm rot="10800000">
            <a:off x="1493914" y="3607476"/>
            <a:ext cx="2691509" cy="42183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pic>
        <p:nvPicPr>
          <p:cNvPr id="16" name="Picture 15">
            <a:extLst>
              <a:ext uri="{FF2B5EF4-FFF2-40B4-BE49-F238E27FC236}">
                <a16:creationId xmlns:a16="http://schemas.microsoft.com/office/drawing/2014/main" id="{2379F799-FF4A-49D5-8C64-C014458E6857}"/>
              </a:ext>
            </a:extLst>
          </p:cNvPr>
          <p:cNvPicPr>
            <a:picLocks noChangeAspect="1"/>
          </p:cNvPicPr>
          <p:nvPr/>
        </p:nvPicPr>
        <p:blipFill>
          <a:blip r:embed="rId3"/>
          <a:stretch>
            <a:fillRect/>
          </a:stretch>
        </p:blipFill>
        <p:spPr>
          <a:xfrm>
            <a:off x="4427385" y="1737061"/>
            <a:ext cx="3963874" cy="2647486"/>
          </a:xfrm>
          <a:prstGeom prst="rect">
            <a:avLst/>
          </a:prstGeom>
        </p:spPr>
      </p:pic>
      <p:sp>
        <p:nvSpPr>
          <p:cNvPr id="17" name="TextBox 16">
            <a:extLst>
              <a:ext uri="{FF2B5EF4-FFF2-40B4-BE49-F238E27FC236}">
                <a16:creationId xmlns:a16="http://schemas.microsoft.com/office/drawing/2014/main" id="{22120B09-119C-416E-8755-E73CFB6FB7B5}"/>
              </a:ext>
            </a:extLst>
          </p:cNvPr>
          <p:cNvSpPr txBox="1"/>
          <p:nvPr/>
        </p:nvSpPr>
        <p:spPr>
          <a:xfrm>
            <a:off x="5239173" y="773630"/>
            <a:ext cx="3285889" cy="1477328"/>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US" dirty="0">
                <a:solidFill>
                  <a:schemeClr val="bg1"/>
                </a:solidFill>
              </a:rPr>
              <a:t>Colab provides Graphical Processing Unit (GPU) and Tensor Processing Unit (TPU) to accelerate AI computations for free!</a:t>
            </a:r>
            <a:endParaRPr lang="en-HK" dirty="0">
              <a:solidFill>
                <a:schemeClr val="bg1"/>
              </a:solidFill>
            </a:endParaRPr>
          </a:p>
        </p:txBody>
      </p:sp>
      <p:sp>
        <p:nvSpPr>
          <p:cNvPr id="18" name="Google Shape;460;p68">
            <a:extLst>
              <a:ext uri="{FF2B5EF4-FFF2-40B4-BE49-F238E27FC236}">
                <a16:creationId xmlns:a16="http://schemas.microsoft.com/office/drawing/2014/main" id="{83D6FC65-AF27-4532-A335-245DB6DC6E0D}"/>
              </a:ext>
            </a:extLst>
          </p:cNvPr>
          <p:cNvSpPr/>
          <p:nvPr/>
        </p:nvSpPr>
        <p:spPr>
          <a:xfrm rot="10800000">
            <a:off x="4835695" y="2660957"/>
            <a:ext cx="1678079" cy="1100718"/>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2" name="Slide Number Placeholder 1">
            <a:extLst>
              <a:ext uri="{FF2B5EF4-FFF2-40B4-BE49-F238E27FC236}">
                <a16:creationId xmlns:a16="http://schemas.microsoft.com/office/drawing/2014/main" id="{D625C1B4-2C1F-DB02-2AD3-C337DE02DA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Slide Number Placeholder 3">
            <a:extLst>
              <a:ext uri="{FF2B5EF4-FFF2-40B4-BE49-F238E27FC236}">
                <a16:creationId xmlns:a16="http://schemas.microsoft.com/office/drawing/2014/main" id="{285505C4-E8EA-987B-D58D-8510F0570F8E}"/>
              </a:ext>
            </a:extLst>
          </p:cNvPr>
          <p:cNvSpPr txBox="1">
            <a:spLocks/>
          </p:cNvSpPr>
          <p:nvPr/>
        </p:nvSpPr>
        <p:spPr>
          <a:xfrm>
            <a:off x="97476" y="4843456"/>
            <a:ext cx="548700" cy="3000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50</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146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B1D778-A937-4FF2-AF19-A374A985308A}"/>
              </a:ext>
            </a:extLst>
          </p:cNvPr>
          <p:cNvPicPr>
            <a:picLocks noChangeAspect="1"/>
          </p:cNvPicPr>
          <p:nvPr/>
        </p:nvPicPr>
        <p:blipFill>
          <a:blip r:embed="rId2"/>
          <a:stretch>
            <a:fillRect/>
          </a:stretch>
        </p:blipFill>
        <p:spPr>
          <a:xfrm>
            <a:off x="544657" y="1058040"/>
            <a:ext cx="6374166" cy="3764396"/>
          </a:xfrm>
          <a:prstGeom prst="rect">
            <a:avLst/>
          </a:prstGeom>
        </p:spPr>
      </p:pic>
      <p:pic>
        <p:nvPicPr>
          <p:cNvPr id="5" name="Picture 4">
            <a:extLst>
              <a:ext uri="{FF2B5EF4-FFF2-40B4-BE49-F238E27FC236}">
                <a16:creationId xmlns:a16="http://schemas.microsoft.com/office/drawing/2014/main" id="{95455AFE-DF46-4808-A517-5ECE662626BA}"/>
              </a:ext>
            </a:extLst>
          </p:cNvPr>
          <p:cNvPicPr>
            <a:picLocks noChangeAspect="1"/>
          </p:cNvPicPr>
          <p:nvPr/>
        </p:nvPicPr>
        <p:blipFill>
          <a:blip r:embed="rId3"/>
          <a:stretch>
            <a:fillRect/>
          </a:stretch>
        </p:blipFill>
        <p:spPr>
          <a:xfrm>
            <a:off x="5570908" y="1114425"/>
            <a:ext cx="3086100" cy="1457325"/>
          </a:xfrm>
          <a:prstGeom prst="rect">
            <a:avLst/>
          </a:prstGeom>
        </p:spPr>
      </p:pic>
      <p:sp>
        <p:nvSpPr>
          <p:cNvPr id="6" name="Google Shape;460;p68">
            <a:extLst>
              <a:ext uri="{FF2B5EF4-FFF2-40B4-BE49-F238E27FC236}">
                <a16:creationId xmlns:a16="http://schemas.microsoft.com/office/drawing/2014/main" id="{C642ABD2-8F52-46EF-8A87-698638B6EA00}"/>
              </a:ext>
            </a:extLst>
          </p:cNvPr>
          <p:cNvSpPr/>
          <p:nvPr/>
        </p:nvSpPr>
        <p:spPr>
          <a:xfrm rot="10800000">
            <a:off x="5742531" y="1225702"/>
            <a:ext cx="1176292" cy="319595"/>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7" name="Google Shape;458;p68">
            <a:extLst>
              <a:ext uri="{FF2B5EF4-FFF2-40B4-BE49-F238E27FC236}">
                <a16:creationId xmlns:a16="http://schemas.microsoft.com/office/drawing/2014/main" id="{CA795E41-8CB7-421A-8AF5-560F65C9C2D2}"/>
              </a:ext>
            </a:extLst>
          </p:cNvPr>
          <p:cNvSpPr txBox="1"/>
          <p:nvPr/>
        </p:nvSpPr>
        <p:spPr>
          <a:xfrm>
            <a:off x="4778608" y="2409091"/>
            <a:ext cx="3555070" cy="45059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chemeClr val="bg1"/>
                </a:solidFill>
                <a:latin typeface="Arial" panose="020B0604020202020204" pitchFamily="34" charset="0"/>
                <a:cs typeface="Arial" panose="020B0604020202020204" pitchFamily="34" charset="0"/>
              </a:rPr>
              <a:t>1. Click “Connect” to connect your notebook to a runtime</a:t>
            </a:r>
            <a:endParaRPr sz="1400" b="1" i="0" u="none" strike="noStrike" cap="none" dirty="0">
              <a:solidFill>
                <a:schemeClr val="bg1"/>
              </a:solidFill>
              <a:latin typeface="Arial" panose="020B0604020202020204" pitchFamily="34" charset="0"/>
              <a:cs typeface="Arial" panose="020B0604020202020204" pitchFamily="34" charset="0"/>
              <a:sym typeface="Arial"/>
            </a:endParaRPr>
          </a:p>
        </p:txBody>
      </p:sp>
      <p:cxnSp>
        <p:nvCxnSpPr>
          <p:cNvPr id="8" name="Straight Arrow Connector 7">
            <a:extLst>
              <a:ext uri="{FF2B5EF4-FFF2-40B4-BE49-F238E27FC236}">
                <a16:creationId xmlns:a16="http://schemas.microsoft.com/office/drawing/2014/main" id="{6FC57AA4-B08C-46F8-9ABF-72308C1271D6}"/>
              </a:ext>
            </a:extLst>
          </p:cNvPr>
          <p:cNvCxnSpPr>
            <a:cxnSpLocks/>
            <a:stCxn id="7" idx="0"/>
          </p:cNvCxnSpPr>
          <p:nvPr/>
        </p:nvCxnSpPr>
        <p:spPr>
          <a:xfrm flipH="1" flipV="1">
            <a:off x="6263477" y="1603685"/>
            <a:ext cx="292666" cy="805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460;p68">
            <a:extLst>
              <a:ext uri="{FF2B5EF4-FFF2-40B4-BE49-F238E27FC236}">
                <a16:creationId xmlns:a16="http://schemas.microsoft.com/office/drawing/2014/main" id="{3C805A8D-92F7-40AF-84E7-BB0585F66F70}"/>
              </a:ext>
            </a:extLst>
          </p:cNvPr>
          <p:cNvSpPr/>
          <p:nvPr/>
        </p:nvSpPr>
        <p:spPr>
          <a:xfrm rot="10800000">
            <a:off x="1634828" y="2252153"/>
            <a:ext cx="1863481" cy="392192"/>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sp>
        <p:nvSpPr>
          <p:cNvPr id="11" name="Google Shape;458;p68">
            <a:extLst>
              <a:ext uri="{FF2B5EF4-FFF2-40B4-BE49-F238E27FC236}">
                <a16:creationId xmlns:a16="http://schemas.microsoft.com/office/drawing/2014/main" id="{54AE8A63-366E-41D6-AAC7-75665C467498}"/>
              </a:ext>
            </a:extLst>
          </p:cNvPr>
          <p:cNvSpPr txBox="1"/>
          <p:nvPr/>
        </p:nvSpPr>
        <p:spPr>
          <a:xfrm>
            <a:off x="1786571" y="3505346"/>
            <a:ext cx="2422966" cy="103796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dirty="0">
                <a:solidFill>
                  <a:schemeClr val="bg1"/>
                </a:solidFill>
                <a:latin typeface="Arial" panose="020B0604020202020204" pitchFamily="34" charset="0"/>
                <a:cs typeface="Arial" panose="020B0604020202020204" pitchFamily="34" charset="0"/>
              </a:rPr>
              <a:t>2. Try to print “Hello world!”, run the cell by pressing “Shift”+”Enter”</a:t>
            </a:r>
            <a:endParaRPr sz="1400" b="1" i="0" u="none" strike="noStrike" cap="none" dirty="0">
              <a:solidFill>
                <a:schemeClr val="bg1"/>
              </a:solidFill>
              <a:latin typeface="Arial" panose="020B0604020202020204" pitchFamily="34" charset="0"/>
              <a:cs typeface="Arial" panose="020B0604020202020204" pitchFamily="34" charset="0"/>
              <a:sym typeface="Arial"/>
            </a:endParaRPr>
          </a:p>
        </p:txBody>
      </p:sp>
      <p:cxnSp>
        <p:nvCxnSpPr>
          <p:cNvPr id="12" name="Straight Arrow Connector 11">
            <a:extLst>
              <a:ext uri="{FF2B5EF4-FFF2-40B4-BE49-F238E27FC236}">
                <a16:creationId xmlns:a16="http://schemas.microsoft.com/office/drawing/2014/main" id="{8132DE2E-E832-464A-A019-630742054AE8}"/>
              </a:ext>
            </a:extLst>
          </p:cNvPr>
          <p:cNvCxnSpPr>
            <a:cxnSpLocks/>
          </p:cNvCxnSpPr>
          <p:nvPr/>
        </p:nvCxnSpPr>
        <p:spPr>
          <a:xfrm flipH="1" flipV="1">
            <a:off x="2629032" y="2739129"/>
            <a:ext cx="122406" cy="6878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138;p14">
            <a:extLst>
              <a:ext uri="{FF2B5EF4-FFF2-40B4-BE49-F238E27FC236}">
                <a16:creationId xmlns:a16="http://schemas.microsoft.com/office/drawing/2014/main" id="{6933128F-27D0-4B2B-A74D-20D579189C51}"/>
              </a:ext>
            </a:extLst>
          </p:cNvPr>
          <p:cNvSpPr txBox="1">
            <a:spLocks/>
          </p:cNvSpPr>
          <p:nvPr/>
        </p:nvSpPr>
        <p:spPr>
          <a:xfrm>
            <a:off x="223025" y="242486"/>
            <a:ext cx="8764858"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Connecting to a Runtime</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Slide Number Placeholder 1">
            <a:extLst>
              <a:ext uri="{FF2B5EF4-FFF2-40B4-BE49-F238E27FC236}">
                <a16:creationId xmlns:a16="http://schemas.microsoft.com/office/drawing/2014/main" id="{6C3BBAF3-3899-B642-14BC-6F46C3B761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3" name="Slide Number Placeholder 3">
            <a:extLst>
              <a:ext uri="{FF2B5EF4-FFF2-40B4-BE49-F238E27FC236}">
                <a16:creationId xmlns:a16="http://schemas.microsoft.com/office/drawing/2014/main" id="{02BE9034-D0A3-3A7A-5B28-7B0EF030A325}"/>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51</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2689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38;p14">
            <a:extLst>
              <a:ext uri="{FF2B5EF4-FFF2-40B4-BE49-F238E27FC236}">
                <a16:creationId xmlns:a16="http://schemas.microsoft.com/office/drawing/2014/main" id="{6933128F-27D0-4B2B-A74D-20D579189C51}"/>
              </a:ext>
            </a:extLst>
          </p:cNvPr>
          <p:cNvSpPr txBox="1">
            <a:spLocks/>
          </p:cNvSpPr>
          <p:nvPr/>
        </p:nvSpPr>
        <p:spPr>
          <a:xfrm>
            <a:off x="223025" y="242486"/>
            <a:ext cx="8764858"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Connecting Colab to Your Google Drive</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17" name="TextBox 16">
            <a:extLst>
              <a:ext uri="{FF2B5EF4-FFF2-40B4-BE49-F238E27FC236}">
                <a16:creationId xmlns:a16="http://schemas.microsoft.com/office/drawing/2014/main" id="{14B92DC1-F22F-4828-A7A8-ED0BA77E70E4}"/>
              </a:ext>
            </a:extLst>
          </p:cNvPr>
          <p:cNvSpPr txBox="1"/>
          <p:nvPr/>
        </p:nvSpPr>
        <p:spPr>
          <a:xfrm>
            <a:off x="3787132" y="1025397"/>
            <a:ext cx="5267660" cy="2031325"/>
          </a:xfrm>
          <a:prstGeom prst="rect">
            <a:avLst/>
          </a:prstGeom>
          <a:solidFill>
            <a:schemeClr val="tx1"/>
          </a:solidFill>
        </p:spPr>
        <p:txBody>
          <a:bodyPr wrap="square" rtlCol="0">
            <a:spAutoFit/>
          </a:bodyPr>
          <a:lstStyle/>
          <a:p>
            <a:pPr marL="342900" indent="-342900">
              <a:buFont typeface="+mj-lt"/>
              <a:buAutoNum type="arabicPeriod"/>
            </a:pPr>
            <a:r>
              <a:rPr lang="en-US" dirty="0">
                <a:solidFill>
                  <a:schemeClr val="bg1"/>
                </a:solidFill>
              </a:rPr>
              <a:t>Type and run the code as shown on the left</a:t>
            </a:r>
          </a:p>
          <a:p>
            <a:pPr marL="342900" indent="-342900">
              <a:buFont typeface="+mj-lt"/>
              <a:buAutoNum type="arabicPeriod"/>
            </a:pPr>
            <a:r>
              <a:rPr lang="en-US" dirty="0">
                <a:solidFill>
                  <a:schemeClr val="bg1"/>
                </a:solidFill>
              </a:rPr>
              <a:t>Click “Connect to Google Drive”</a:t>
            </a:r>
          </a:p>
          <a:p>
            <a:pPr marL="342900" indent="-342900">
              <a:buFont typeface="+mj-lt"/>
              <a:buAutoNum type="arabicPeriod"/>
            </a:pPr>
            <a:r>
              <a:rPr lang="en-US" dirty="0">
                <a:solidFill>
                  <a:schemeClr val="bg1"/>
                </a:solidFill>
              </a:rPr>
              <a:t>Choose your google account and click “Allow”</a:t>
            </a:r>
          </a:p>
          <a:p>
            <a:pPr marL="342900" indent="-342900">
              <a:buFont typeface="+mj-lt"/>
              <a:buAutoNum type="arabicPeriod"/>
            </a:pPr>
            <a:r>
              <a:rPr lang="en-US" dirty="0">
                <a:solidFill>
                  <a:schemeClr val="bg1"/>
                </a:solidFill>
              </a:rPr>
              <a:t>You will see “Mounted at /content/</a:t>
            </a:r>
            <a:r>
              <a:rPr lang="en-US" dirty="0" err="1">
                <a:solidFill>
                  <a:schemeClr val="bg1"/>
                </a:solidFill>
              </a:rPr>
              <a:t>gdrive</a:t>
            </a:r>
            <a:r>
              <a:rPr lang="en-US" dirty="0">
                <a:solidFill>
                  <a:schemeClr val="bg1"/>
                </a:solidFill>
              </a:rPr>
              <a:t>” if successful</a:t>
            </a:r>
          </a:p>
          <a:p>
            <a:pPr marL="342900" indent="-342900">
              <a:buFont typeface="+mj-lt"/>
              <a:buAutoNum type="arabicPeriod"/>
            </a:pPr>
            <a:r>
              <a:rPr lang="en-HK" dirty="0">
                <a:solidFill>
                  <a:schemeClr val="bg1"/>
                </a:solidFill>
              </a:rPr>
              <a:t>The path “/content/</a:t>
            </a:r>
            <a:r>
              <a:rPr lang="en-HK" dirty="0" err="1">
                <a:solidFill>
                  <a:schemeClr val="bg1"/>
                </a:solidFill>
              </a:rPr>
              <a:t>gdrive</a:t>
            </a:r>
            <a:r>
              <a:rPr lang="en-HK" dirty="0">
                <a:solidFill>
                  <a:schemeClr val="bg1"/>
                </a:solidFill>
              </a:rPr>
              <a:t>/</a:t>
            </a:r>
            <a:r>
              <a:rPr lang="en-HK" dirty="0" err="1">
                <a:solidFill>
                  <a:schemeClr val="bg1"/>
                </a:solidFill>
              </a:rPr>
              <a:t>MyDrive</a:t>
            </a:r>
            <a:r>
              <a:rPr lang="en-HK" dirty="0">
                <a:solidFill>
                  <a:schemeClr val="bg1"/>
                </a:solidFill>
              </a:rPr>
              <a:t>” contains your Google Drive files</a:t>
            </a:r>
          </a:p>
        </p:txBody>
      </p:sp>
      <p:grpSp>
        <p:nvGrpSpPr>
          <p:cNvPr id="25" name="Group 24">
            <a:extLst>
              <a:ext uri="{FF2B5EF4-FFF2-40B4-BE49-F238E27FC236}">
                <a16:creationId xmlns:a16="http://schemas.microsoft.com/office/drawing/2014/main" id="{DD9942B1-1244-4E6F-918F-51A32C970357}"/>
              </a:ext>
            </a:extLst>
          </p:cNvPr>
          <p:cNvGrpSpPr/>
          <p:nvPr/>
        </p:nvGrpSpPr>
        <p:grpSpPr>
          <a:xfrm>
            <a:off x="5940318" y="2939544"/>
            <a:ext cx="2831360" cy="1984906"/>
            <a:chOff x="628610" y="2978459"/>
            <a:chExt cx="2745732" cy="1851986"/>
          </a:xfrm>
        </p:grpSpPr>
        <p:pic>
          <p:nvPicPr>
            <p:cNvPr id="10" name="Picture 9">
              <a:extLst>
                <a:ext uri="{FF2B5EF4-FFF2-40B4-BE49-F238E27FC236}">
                  <a16:creationId xmlns:a16="http://schemas.microsoft.com/office/drawing/2014/main" id="{929E5BA5-E91F-45BA-BEA0-A73D6295C92F}"/>
                </a:ext>
              </a:extLst>
            </p:cNvPr>
            <p:cNvPicPr>
              <a:picLocks noChangeAspect="1"/>
            </p:cNvPicPr>
            <p:nvPr/>
          </p:nvPicPr>
          <p:blipFill rotWithShape="1">
            <a:blip r:embed="rId2"/>
            <a:srcRect l="4752" t="5124" r="4863" b="6202"/>
            <a:stretch/>
          </p:blipFill>
          <p:spPr>
            <a:xfrm>
              <a:off x="628610" y="2978459"/>
              <a:ext cx="2745732" cy="1851986"/>
            </a:xfrm>
            <a:prstGeom prst="rect">
              <a:avLst/>
            </a:prstGeom>
          </p:spPr>
        </p:pic>
        <p:sp>
          <p:nvSpPr>
            <p:cNvPr id="19" name="Google Shape;460;p68">
              <a:extLst>
                <a:ext uri="{FF2B5EF4-FFF2-40B4-BE49-F238E27FC236}">
                  <a16:creationId xmlns:a16="http://schemas.microsoft.com/office/drawing/2014/main" id="{7A5067E4-1697-4C5D-ABDE-F32AA5377010}"/>
                </a:ext>
              </a:extLst>
            </p:cNvPr>
            <p:cNvSpPr/>
            <p:nvPr/>
          </p:nvSpPr>
          <p:spPr>
            <a:xfrm rot="10800000">
              <a:off x="2003131" y="4479584"/>
              <a:ext cx="1317237" cy="35086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grpSp>
        <p:nvGrpSpPr>
          <p:cNvPr id="26" name="Group 25">
            <a:extLst>
              <a:ext uri="{FF2B5EF4-FFF2-40B4-BE49-F238E27FC236}">
                <a16:creationId xmlns:a16="http://schemas.microsoft.com/office/drawing/2014/main" id="{FF5EAF4A-8C20-410D-A09D-B25B0D1A1B95}"/>
              </a:ext>
            </a:extLst>
          </p:cNvPr>
          <p:cNvGrpSpPr/>
          <p:nvPr/>
        </p:nvGrpSpPr>
        <p:grpSpPr>
          <a:xfrm>
            <a:off x="223025" y="3056722"/>
            <a:ext cx="5519216" cy="1361698"/>
            <a:chOff x="63360" y="1882813"/>
            <a:chExt cx="4969998" cy="1096717"/>
          </a:xfrm>
        </p:grpSpPr>
        <p:pic>
          <p:nvPicPr>
            <p:cNvPr id="4" name="Picture 3">
              <a:extLst>
                <a:ext uri="{FF2B5EF4-FFF2-40B4-BE49-F238E27FC236}">
                  <a16:creationId xmlns:a16="http://schemas.microsoft.com/office/drawing/2014/main" id="{598BFD7B-1D28-4D2D-93FF-835F9CD47A09}"/>
                </a:ext>
              </a:extLst>
            </p:cNvPr>
            <p:cNvPicPr>
              <a:picLocks noChangeAspect="1"/>
            </p:cNvPicPr>
            <p:nvPr/>
          </p:nvPicPr>
          <p:blipFill>
            <a:blip r:embed="rId3"/>
            <a:stretch>
              <a:fillRect/>
            </a:stretch>
          </p:blipFill>
          <p:spPr>
            <a:xfrm>
              <a:off x="63360" y="1882813"/>
              <a:ext cx="4969998" cy="1059258"/>
            </a:xfrm>
            <a:prstGeom prst="rect">
              <a:avLst/>
            </a:prstGeom>
          </p:spPr>
        </p:pic>
        <p:sp>
          <p:nvSpPr>
            <p:cNvPr id="20" name="Google Shape;460;p68">
              <a:extLst>
                <a:ext uri="{FF2B5EF4-FFF2-40B4-BE49-F238E27FC236}">
                  <a16:creationId xmlns:a16="http://schemas.microsoft.com/office/drawing/2014/main" id="{E12E3E77-F497-4378-9D61-A146FD7BDB74}"/>
                </a:ext>
              </a:extLst>
            </p:cNvPr>
            <p:cNvSpPr/>
            <p:nvPr/>
          </p:nvSpPr>
          <p:spPr>
            <a:xfrm rot="10800000">
              <a:off x="3979568" y="2661122"/>
              <a:ext cx="1053787" cy="318408"/>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cs typeface="Arial" panose="020B0604020202020204" pitchFamily="34" charset="0"/>
                <a:sym typeface="Arial"/>
              </a:endParaRPr>
            </a:p>
          </p:txBody>
        </p:sp>
      </p:grpSp>
      <p:pic>
        <p:nvPicPr>
          <p:cNvPr id="23" name="Picture 22">
            <a:extLst>
              <a:ext uri="{FF2B5EF4-FFF2-40B4-BE49-F238E27FC236}">
                <a16:creationId xmlns:a16="http://schemas.microsoft.com/office/drawing/2014/main" id="{2D325C10-0EA9-4B4E-A873-4CF284DE1C8C}"/>
              </a:ext>
            </a:extLst>
          </p:cNvPr>
          <p:cNvPicPr>
            <a:picLocks noChangeAspect="1"/>
          </p:cNvPicPr>
          <p:nvPr/>
        </p:nvPicPr>
        <p:blipFill>
          <a:blip r:embed="rId4"/>
          <a:stretch>
            <a:fillRect/>
          </a:stretch>
        </p:blipFill>
        <p:spPr>
          <a:xfrm>
            <a:off x="323916" y="1362626"/>
            <a:ext cx="3362325" cy="1085850"/>
          </a:xfrm>
          <a:prstGeom prst="rect">
            <a:avLst/>
          </a:prstGeom>
        </p:spPr>
      </p:pic>
      <p:sp>
        <p:nvSpPr>
          <p:cNvPr id="27" name="TextBox 26">
            <a:extLst>
              <a:ext uri="{FF2B5EF4-FFF2-40B4-BE49-F238E27FC236}">
                <a16:creationId xmlns:a16="http://schemas.microsoft.com/office/drawing/2014/main" id="{B863E280-8EBB-4CA7-8A90-47DA8B3FD877}"/>
              </a:ext>
            </a:extLst>
          </p:cNvPr>
          <p:cNvSpPr txBox="1"/>
          <p:nvPr/>
        </p:nvSpPr>
        <p:spPr>
          <a:xfrm>
            <a:off x="156117" y="1025397"/>
            <a:ext cx="319881" cy="461665"/>
          </a:xfrm>
          <a:prstGeom prst="rect">
            <a:avLst/>
          </a:prstGeom>
          <a:solidFill>
            <a:schemeClr val="tx1"/>
          </a:solidFill>
          <a:ln w="12700">
            <a:solidFill>
              <a:srgbClr val="FF0000"/>
            </a:solidFill>
          </a:ln>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1</a:t>
            </a:r>
            <a:endParaRPr lang="en-HK" sz="2400" dirty="0">
              <a:solidFill>
                <a:srgbClr val="FF000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C95975BD-6933-4698-900C-AA556F2AFDBC}"/>
              </a:ext>
            </a:extLst>
          </p:cNvPr>
          <p:cNvSpPr txBox="1"/>
          <p:nvPr/>
        </p:nvSpPr>
        <p:spPr>
          <a:xfrm>
            <a:off x="212381" y="2711366"/>
            <a:ext cx="319881" cy="461665"/>
          </a:xfrm>
          <a:prstGeom prst="rect">
            <a:avLst/>
          </a:prstGeom>
          <a:solidFill>
            <a:schemeClr val="tx1"/>
          </a:solidFill>
          <a:ln w="12700">
            <a:solidFill>
              <a:srgbClr val="FF0000"/>
            </a:solidFill>
          </a:ln>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2</a:t>
            </a:r>
            <a:endParaRPr lang="en-HK" sz="2400" dirty="0">
              <a:solidFill>
                <a:srgbClr val="FF0000"/>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0107373-E323-48F5-A825-DFA199AFBF23}"/>
              </a:ext>
            </a:extLst>
          </p:cNvPr>
          <p:cNvSpPr txBox="1"/>
          <p:nvPr/>
        </p:nvSpPr>
        <p:spPr>
          <a:xfrm>
            <a:off x="5620437" y="3056722"/>
            <a:ext cx="319881" cy="461665"/>
          </a:xfrm>
          <a:prstGeom prst="rect">
            <a:avLst/>
          </a:prstGeom>
          <a:solidFill>
            <a:schemeClr val="tx1"/>
          </a:solidFill>
          <a:ln w="12700">
            <a:solidFill>
              <a:srgbClr val="FF0000"/>
            </a:solidFill>
          </a:ln>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3</a:t>
            </a:r>
            <a:endParaRPr lang="en-HK" sz="2400" dirty="0">
              <a:solidFill>
                <a:srgbClr val="FF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90B682-F5AA-AEBE-C681-E67D57D9BF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3" name="Slide Number Placeholder 3">
            <a:extLst>
              <a:ext uri="{FF2B5EF4-FFF2-40B4-BE49-F238E27FC236}">
                <a16:creationId xmlns:a16="http://schemas.microsoft.com/office/drawing/2014/main" id="{8C014619-9992-F17B-3653-AE9B3A4B90C9}"/>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52</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6403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endParaRPr lang="en-HK" sz="2400" b="0" i="0" dirty="0">
              <a:effectLst/>
              <a:latin typeface="Arial" panose="020B0604020202020204" pitchFamily="34" charset="0"/>
              <a:cs typeface="Arial" panose="020B0604020202020204" pitchFamily="34" charset="0"/>
            </a:endParaRP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720725" indent="-2698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720725" indent="-2698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US" dirty="0">
              <a:latin typeface="Arial" panose="020B0604020202020204" pitchFamily="34" charset="0"/>
              <a:cs typeface="Arial" panose="020B0604020202020204" pitchFamily="34" charset="0"/>
            </a:endParaRPr>
          </a:p>
          <a:p>
            <a:pPr>
              <a:lnSpc>
                <a:spcPct val="100000"/>
              </a:lnSpc>
              <a:buSzPct val="87000"/>
            </a:pPr>
            <a:r>
              <a:rPr lang="en-US" dirty="0">
                <a:highlight>
                  <a:srgbClr val="FFFF00"/>
                </a:highlight>
                <a:latin typeface="Arial" panose="020B0604020202020204" pitchFamily="34" charset="0"/>
                <a:cs typeface="Arial" panose="020B0604020202020204" pitchFamily="34" charset="0"/>
              </a:rPr>
              <a:t>Where to get support?</a:t>
            </a: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53</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461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Where to get support?</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91440" y="928780"/>
            <a:ext cx="8229600" cy="3394472"/>
          </a:xfrm>
        </p:spPr>
        <p:txBody>
          <a:bodyPr anchor="t">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Ask questions at Stack Overflow</a:t>
            </a:r>
          </a:p>
          <a:p>
            <a:pPr>
              <a:lnSpc>
                <a:spcPct val="100000"/>
              </a:lnSpc>
            </a:pPr>
            <a:r>
              <a:rPr lang="en-HK" dirty="0">
                <a:latin typeface="Arial" panose="020B0604020202020204" pitchFamily="34" charset="0"/>
                <a:cs typeface="Arial" panose="020B0604020202020204" pitchFamily="34" charset="0"/>
              </a:rPr>
              <a:t>Join the community and get started</a:t>
            </a:r>
          </a:p>
          <a:p>
            <a:pPr marL="450850" indent="-180975">
              <a:lnSpc>
                <a:spcPct val="100000"/>
              </a:lnSpc>
              <a:buNone/>
            </a:pPr>
            <a:r>
              <a:rPr lang="en-HK" sz="1600" dirty="0">
                <a:latin typeface="Arial" panose="020B0604020202020204" pitchFamily="34" charset="0"/>
                <a:cs typeface="Arial" panose="020B0604020202020204" pitchFamily="34" charset="0"/>
                <a:hlinkClick r:id="rId2"/>
              </a:rPr>
              <a:t>https://stackoverflow.com/</a:t>
            </a:r>
            <a:r>
              <a:rPr lang="en-HK" sz="1600" dirty="0">
                <a:latin typeface="Arial" panose="020B0604020202020204" pitchFamily="34" charset="0"/>
                <a:cs typeface="Arial" panose="020B0604020202020204" pitchFamily="34" charset="0"/>
              </a:rPr>
              <a:t>  </a:t>
            </a:r>
          </a:p>
          <a:p>
            <a:pPr marL="450850" indent="-180975">
              <a:lnSpc>
                <a:spcPct val="100000"/>
              </a:lnSpc>
              <a:buNone/>
            </a:pPr>
            <a:endParaRPr lang="en-HK" sz="1600" dirty="0">
              <a:latin typeface="Arial" panose="020B0604020202020204" pitchFamily="34" charset="0"/>
              <a:cs typeface="Arial" panose="020B0604020202020204" pitchFamily="34" charset="0"/>
            </a:endParaRPr>
          </a:p>
          <a:p>
            <a:pPr marL="450850" indent="-180975">
              <a:lnSpc>
                <a:spcPct val="100000"/>
              </a:lnSpc>
              <a:buNone/>
            </a:pPr>
            <a:endParaRPr lang="en-HK" sz="1600" dirty="0">
              <a:latin typeface="Arial" panose="020B0604020202020204" pitchFamily="34" charset="0"/>
              <a:cs typeface="Arial" panose="020B0604020202020204" pitchFamily="34" charset="0"/>
            </a:endParaRPr>
          </a:p>
          <a:p>
            <a:pPr>
              <a:lnSpc>
                <a:spcPct val="100000"/>
              </a:lnSpc>
            </a:pPr>
            <a:r>
              <a:rPr lang="en-HK" b="0" i="0" dirty="0">
                <a:effectLst/>
              </a:rPr>
              <a:t>Reddit (e.g., r/</a:t>
            </a:r>
            <a:r>
              <a:rPr lang="en-HK" b="0" i="0" dirty="0" err="1">
                <a:effectLst/>
              </a:rPr>
              <a:t>learnprogramming</a:t>
            </a:r>
            <a:r>
              <a:rPr lang="en-HK" b="0" i="0" dirty="0">
                <a:effectLst/>
              </a:rPr>
              <a:t>)</a:t>
            </a:r>
            <a:endParaRPr lang="en-HK" dirty="0">
              <a:latin typeface="Arial" panose="020B0604020202020204" pitchFamily="34" charset="0"/>
              <a:cs typeface="Arial" panose="020B0604020202020204" pitchFamily="34" charset="0"/>
            </a:endParaRPr>
          </a:p>
          <a:p>
            <a:pPr>
              <a:lnSpc>
                <a:spcPct val="100000"/>
              </a:lnSpc>
            </a:pPr>
            <a:r>
              <a:rPr lang="en-HK" dirty="0">
                <a:latin typeface="Arial" panose="020B0604020202020204" pitchFamily="34" charset="0"/>
                <a:cs typeface="Arial" panose="020B0604020202020204" pitchFamily="34" charset="0"/>
              </a:rPr>
              <a:t>Official Websites, Wikis and Forums (</a:t>
            </a:r>
          </a:p>
          <a:p>
            <a:pPr>
              <a:lnSpc>
                <a:spcPct val="100000"/>
              </a:lnSpc>
            </a:pPr>
            <a:r>
              <a:rPr lang="en-HK" dirty="0">
                <a:latin typeface="Arial" panose="020B0604020202020204" pitchFamily="34" charset="0"/>
                <a:cs typeface="Arial" panose="020B0604020202020204" pitchFamily="34" charset="0"/>
              </a:rPr>
              <a:t>Search Google/YouTube</a:t>
            </a:r>
          </a:p>
          <a:p>
            <a:pPr>
              <a:lnSpc>
                <a:spcPct val="100000"/>
              </a:lnSpc>
            </a:pPr>
            <a:r>
              <a:rPr lang="en-HK" dirty="0">
                <a:latin typeface="Arial" panose="020B0604020202020204" pitchFamily="34" charset="0"/>
                <a:cs typeface="Arial" panose="020B0604020202020204" pitchFamily="34" charset="0"/>
              </a:rPr>
              <a:t>Use ChatGPT e.g. Perplexity</a:t>
            </a:r>
          </a:p>
          <a:p>
            <a:pPr>
              <a:lnSpc>
                <a:spcPct val="100000"/>
              </a:lnSpc>
            </a:pPr>
            <a:r>
              <a:rPr lang="en-HK" dirty="0">
                <a:latin typeface="Arial" panose="020B0604020202020204" pitchFamily="34" charset="0"/>
                <a:cs typeface="Arial" panose="020B0604020202020204" pitchFamily="34" charset="0"/>
              </a:rPr>
              <a:t>Documentations</a:t>
            </a:r>
          </a:p>
          <a:p>
            <a:pPr>
              <a:lnSpc>
                <a:spcPct val="100000"/>
              </a:lnSpc>
            </a:pPr>
            <a:r>
              <a:rPr lang="en-HK" dirty="0">
                <a:latin typeface="Arial" panose="020B0604020202020204" pitchFamily="34" charset="0"/>
                <a:cs typeface="Arial" panose="020B0604020202020204" pitchFamily="34" charset="0"/>
              </a:rPr>
              <a:t>Ask Instructors and TAs, Don’t feel shy !!!</a:t>
            </a:r>
          </a:p>
          <a:p>
            <a:pPr>
              <a:lnSpc>
                <a:spcPct val="100000"/>
              </a:lnSpc>
            </a:pP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54</a:t>
            </a:fld>
            <a:endParaRPr lang="en-US" altLang="en-US" sz="1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F922409-8707-2A98-1F6E-AD5606255B3B}"/>
              </a:ext>
            </a:extLst>
          </p:cNvPr>
          <p:cNvPicPr>
            <a:picLocks noChangeAspect="1"/>
          </p:cNvPicPr>
          <p:nvPr/>
        </p:nvPicPr>
        <p:blipFill>
          <a:blip r:embed="rId3"/>
          <a:stretch>
            <a:fillRect/>
          </a:stretch>
        </p:blipFill>
        <p:spPr>
          <a:xfrm>
            <a:off x="368808" y="2060905"/>
            <a:ext cx="5233122" cy="470458"/>
          </a:xfrm>
          <a:prstGeom prst="rect">
            <a:avLst/>
          </a:prstGeom>
        </p:spPr>
      </p:pic>
      <p:pic>
        <p:nvPicPr>
          <p:cNvPr id="8" name="Picture 7">
            <a:extLst>
              <a:ext uri="{FF2B5EF4-FFF2-40B4-BE49-F238E27FC236}">
                <a16:creationId xmlns:a16="http://schemas.microsoft.com/office/drawing/2014/main" id="{DDC1D276-5630-9ED4-6DC0-692449B0DFCA}"/>
              </a:ext>
            </a:extLst>
          </p:cNvPr>
          <p:cNvPicPr>
            <a:picLocks noChangeAspect="1"/>
          </p:cNvPicPr>
          <p:nvPr/>
        </p:nvPicPr>
        <p:blipFill>
          <a:blip r:embed="rId4"/>
          <a:stretch>
            <a:fillRect/>
          </a:stretch>
        </p:blipFill>
        <p:spPr>
          <a:xfrm>
            <a:off x="6015834" y="1007717"/>
            <a:ext cx="2582574" cy="1748204"/>
          </a:xfrm>
          <a:prstGeom prst="rect">
            <a:avLst/>
          </a:prstGeom>
        </p:spPr>
      </p:pic>
    </p:spTree>
    <p:extLst>
      <p:ext uri="{BB962C8B-B14F-4D97-AF65-F5344CB8AC3E}">
        <p14:creationId xmlns:p14="http://schemas.microsoft.com/office/powerpoint/2010/main" val="3585584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38;p14">
            <a:extLst>
              <a:ext uri="{FF2B5EF4-FFF2-40B4-BE49-F238E27FC236}">
                <a16:creationId xmlns:a16="http://schemas.microsoft.com/office/drawing/2014/main" id="{6933128F-27D0-4B2B-A74D-20D579189C51}"/>
              </a:ext>
            </a:extLst>
          </p:cNvPr>
          <p:cNvSpPr txBox="1">
            <a:spLocks/>
          </p:cNvSpPr>
          <p:nvPr/>
        </p:nvSpPr>
        <p:spPr>
          <a:xfrm>
            <a:off x="223025" y="242486"/>
            <a:ext cx="8764858"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spcBef>
                <a:spcPts val="0"/>
              </a:spcBef>
            </a:pPr>
            <a:r>
              <a:rPr lang="en-US" sz="3200" dirty="0">
                <a:solidFill>
                  <a:schemeClr val="bg1"/>
                </a:solidFill>
                <a:latin typeface="Arial" panose="020B0604020202020204" pitchFamily="34" charset="0"/>
                <a:cs typeface="Arial" panose="020B0604020202020204" pitchFamily="34" charset="0"/>
              </a:rPr>
              <a:t>Resources</a:t>
            </a:r>
            <a:endParaRPr lang="en-GB" sz="3200" dirty="0">
              <a:solidFill>
                <a:schemeClr val="bg1"/>
              </a:solidFill>
              <a:latin typeface="Arial" panose="020B0604020202020204" pitchFamily="34" charset="0"/>
              <a:ea typeface="Lato" panose="020F0502020204030203"/>
              <a:cs typeface="Arial" panose="020B0604020202020204" pitchFamily="34" charset="0"/>
              <a:sym typeface="Lato" panose="020F0502020204030203"/>
            </a:endParaRPr>
          </a:p>
        </p:txBody>
      </p:sp>
      <p:sp>
        <p:nvSpPr>
          <p:cNvPr id="2" name="TextBox 1">
            <a:extLst>
              <a:ext uri="{FF2B5EF4-FFF2-40B4-BE49-F238E27FC236}">
                <a16:creationId xmlns:a16="http://schemas.microsoft.com/office/drawing/2014/main" id="{1280CBEF-1453-4E66-869D-A48F4575A1D4}"/>
              </a:ext>
            </a:extLst>
          </p:cNvPr>
          <p:cNvSpPr txBox="1"/>
          <p:nvPr/>
        </p:nvSpPr>
        <p:spPr>
          <a:xfrm>
            <a:off x="319668" y="936183"/>
            <a:ext cx="8341112" cy="4524315"/>
          </a:xfrm>
          <a:prstGeom prst="rect">
            <a:avLst/>
          </a:prstGeom>
          <a:noFill/>
        </p:spPr>
        <p:txBody>
          <a:bodyPr wrap="square" rtlCol="0">
            <a:spAutoFit/>
          </a:bodyPr>
          <a:lstStyle/>
          <a:p>
            <a:pPr marL="342900" indent="-342900">
              <a:buFont typeface="+mj-lt"/>
              <a:buAutoNum type="arabicPeriod"/>
            </a:pPr>
            <a:r>
              <a:rPr lang="en-US" dirty="0">
                <a:solidFill>
                  <a:schemeClr val="bg1"/>
                </a:solidFill>
              </a:rPr>
              <a:t>Python FAQ and guide </a:t>
            </a:r>
            <a:br>
              <a:rPr lang="en-US" dirty="0">
                <a:solidFill>
                  <a:schemeClr val="bg1"/>
                </a:solidFill>
              </a:rPr>
            </a:br>
            <a:r>
              <a:rPr lang="en-US" dirty="0">
                <a:solidFill>
                  <a:schemeClr val="bg1"/>
                </a:solidFill>
                <a:hlinkClick r:id="rId2"/>
              </a:rPr>
              <a:t>https://docs.python.org/3/faq/</a:t>
            </a:r>
            <a:r>
              <a:rPr lang="en-US" dirty="0">
                <a:solidFill>
                  <a:schemeClr val="bg1"/>
                </a:solidFill>
              </a:rPr>
              <a:t> </a:t>
            </a:r>
          </a:p>
          <a:p>
            <a:pPr marL="342900" indent="-342900">
              <a:buFont typeface="+mj-lt"/>
              <a:buAutoNum type="arabicPeriod"/>
            </a:pPr>
            <a:r>
              <a:rPr lang="en-US" dirty="0">
                <a:solidFill>
                  <a:schemeClr val="bg1"/>
                </a:solidFill>
              </a:rPr>
              <a:t>Anaconda User Guide – Getting Started with Anaconda</a:t>
            </a:r>
            <a:br>
              <a:rPr lang="en-US" dirty="0">
                <a:solidFill>
                  <a:schemeClr val="bg1"/>
                </a:solidFill>
              </a:rPr>
            </a:br>
            <a:r>
              <a:rPr lang="en-US" dirty="0">
                <a:solidFill>
                  <a:schemeClr val="bg1"/>
                </a:solidFill>
                <a:hlinkClick r:id="rId3"/>
              </a:rPr>
              <a:t>https://docs.anaconda.com/anaconda/user-guide/getting-started/</a:t>
            </a:r>
            <a:endParaRPr lang="en-US" dirty="0">
              <a:solidFill>
                <a:schemeClr val="bg1"/>
              </a:solidFill>
            </a:endParaRPr>
          </a:p>
          <a:p>
            <a:pPr marL="342900" indent="-342900">
              <a:buFont typeface="+mj-lt"/>
              <a:buAutoNum type="arabicPeriod"/>
            </a:pPr>
            <a:r>
              <a:rPr lang="en-US" dirty="0" err="1">
                <a:solidFill>
                  <a:schemeClr val="bg1"/>
                </a:solidFill>
              </a:rPr>
              <a:t>iPython</a:t>
            </a:r>
            <a:r>
              <a:rPr lang="en-US" dirty="0">
                <a:solidFill>
                  <a:schemeClr val="bg1"/>
                </a:solidFill>
              </a:rPr>
              <a:t> documentation</a:t>
            </a:r>
            <a:br>
              <a:rPr lang="en-US" dirty="0">
                <a:solidFill>
                  <a:schemeClr val="bg1"/>
                </a:solidFill>
              </a:rPr>
            </a:br>
            <a:r>
              <a:rPr lang="en-US" dirty="0">
                <a:solidFill>
                  <a:schemeClr val="bg1"/>
                </a:solidFill>
                <a:hlinkClick r:id="rId4"/>
              </a:rPr>
              <a:t>https://ipython.readthedocs.io/en/stable/interactive/tutorial.html</a:t>
            </a:r>
            <a:endParaRPr lang="en-US" dirty="0">
              <a:solidFill>
                <a:schemeClr val="bg1"/>
              </a:solidFill>
            </a:endParaRPr>
          </a:p>
          <a:p>
            <a:pPr marL="342900" indent="-342900">
              <a:buFont typeface="+mj-lt"/>
              <a:buAutoNum type="arabicPeriod"/>
            </a:pPr>
            <a:r>
              <a:rPr lang="en-US" dirty="0">
                <a:solidFill>
                  <a:schemeClr val="bg1"/>
                </a:solidFill>
              </a:rPr>
              <a:t>Overview of </a:t>
            </a:r>
            <a:r>
              <a:rPr lang="en-US" dirty="0" err="1">
                <a:solidFill>
                  <a:schemeClr val="bg1"/>
                </a:solidFill>
              </a:rPr>
              <a:t>Colaboratory</a:t>
            </a:r>
            <a:r>
              <a:rPr lang="en-US" dirty="0">
                <a:solidFill>
                  <a:schemeClr val="bg1"/>
                </a:solidFill>
              </a:rPr>
              <a:t> Features Notebook</a:t>
            </a:r>
            <a:br>
              <a:rPr lang="en-US" dirty="0">
                <a:solidFill>
                  <a:schemeClr val="bg1"/>
                </a:solidFill>
              </a:rPr>
            </a:br>
            <a:r>
              <a:rPr lang="en-HK" dirty="0">
                <a:solidFill>
                  <a:schemeClr val="bg1"/>
                </a:solidFill>
                <a:hlinkClick r:id="rId5"/>
              </a:rPr>
              <a:t>https://colab.research.google.com/notebooks/basic_features_overview.ipynb</a:t>
            </a:r>
            <a:endParaRPr lang="en-HK" dirty="0">
              <a:solidFill>
                <a:schemeClr val="bg1"/>
              </a:solidFill>
            </a:endParaRPr>
          </a:p>
          <a:p>
            <a:pPr marL="342900" indent="-342900">
              <a:buFont typeface="+mj-lt"/>
              <a:buAutoNum type="arabicPeriod"/>
            </a:pPr>
            <a:r>
              <a:rPr lang="en-US" dirty="0">
                <a:solidFill>
                  <a:schemeClr val="bg1"/>
                </a:solidFill>
              </a:rPr>
              <a:t>Towards Data Science – 10 tricks for a better Google Colab experience</a:t>
            </a:r>
            <a:br>
              <a:rPr lang="en-US" dirty="0">
                <a:solidFill>
                  <a:schemeClr val="bg1"/>
                </a:solidFill>
              </a:rPr>
            </a:br>
            <a:r>
              <a:rPr lang="en-US" dirty="0">
                <a:solidFill>
                  <a:schemeClr val="bg1"/>
                </a:solidFill>
                <a:hlinkClick r:id="rId6"/>
              </a:rPr>
              <a:t>https://towardsdatascience.com/10-tips-for-a-better-google-colab-experience-33f8fe721b82#34af</a:t>
            </a:r>
            <a:endParaRPr lang="en-US" dirty="0">
              <a:solidFill>
                <a:schemeClr val="bg1"/>
              </a:solidFill>
            </a:endParaRPr>
          </a:p>
          <a:p>
            <a:pPr marL="342900" indent="-342900">
              <a:buFont typeface="+mj-lt"/>
              <a:buAutoNum type="arabicPeriod"/>
            </a:pPr>
            <a:r>
              <a:rPr lang="en-US" dirty="0">
                <a:solidFill>
                  <a:schemeClr val="bg1"/>
                </a:solidFill>
              </a:rPr>
              <a:t>The Linux command line for beginners</a:t>
            </a:r>
            <a:br>
              <a:rPr lang="en-US" dirty="0">
                <a:solidFill>
                  <a:schemeClr val="bg1"/>
                </a:solidFill>
              </a:rPr>
            </a:br>
            <a:r>
              <a:rPr lang="en-US" dirty="0">
                <a:solidFill>
                  <a:schemeClr val="bg1"/>
                </a:solidFill>
                <a:hlinkClick r:id="rId7"/>
              </a:rPr>
              <a:t>https://ubuntu.com/tutorials/command-line-for-beginners#1-overview</a:t>
            </a:r>
            <a:endParaRPr lang="en-US" dirty="0">
              <a:solidFill>
                <a:schemeClr val="bg1"/>
              </a:solidFill>
            </a:endParaRPr>
          </a:p>
          <a:p>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endParaRPr lang="en-HK" dirty="0">
              <a:solidFill>
                <a:schemeClr val="bg1"/>
              </a:solidFill>
            </a:endParaRPr>
          </a:p>
        </p:txBody>
      </p:sp>
      <p:sp>
        <p:nvSpPr>
          <p:cNvPr id="3" name="Slide Number Placeholder 2">
            <a:extLst>
              <a:ext uri="{FF2B5EF4-FFF2-40B4-BE49-F238E27FC236}">
                <a16:creationId xmlns:a16="http://schemas.microsoft.com/office/drawing/2014/main" id="{8BDFBE60-5BC1-E909-9578-DBC645944B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4" name="Slide Number Placeholder 3">
            <a:extLst>
              <a:ext uri="{FF2B5EF4-FFF2-40B4-BE49-F238E27FC236}">
                <a16:creationId xmlns:a16="http://schemas.microsoft.com/office/drawing/2014/main" id="{83E8326A-1D50-EC6D-688F-32483BD4DEE7}"/>
              </a:ext>
            </a:extLst>
          </p:cNvPr>
          <p:cNvSpPr txBox="1">
            <a:spLocks/>
          </p:cNvSpPr>
          <p:nvPr/>
        </p:nvSpPr>
        <p:spPr>
          <a:xfrm>
            <a:off x="97476" y="4646748"/>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55</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0399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328" t="13248" r="27058" b="16098"/>
          <a:stretch/>
        </p:blipFill>
        <p:spPr>
          <a:xfrm>
            <a:off x="6512221" y="4218164"/>
            <a:ext cx="2496584" cy="753453"/>
          </a:xfrm>
          <a:prstGeom prst="rect">
            <a:avLst/>
          </a:prstGeom>
        </p:spPr>
      </p:pic>
      <p:sp>
        <p:nvSpPr>
          <p:cNvPr id="2" name="Slide Number Placeholder 1">
            <a:extLst>
              <a:ext uri="{FF2B5EF4-FFF2-40B4-BE49-F238E27FC236}">
                <a16:creationId xmlns:a16="http://schemas.microsoft.com/office/drawing/2014/main" id="{45CC2775-BD86-E4E9-03D7-060BFB59CA2C}"/>
              </a:ext>
            </a:extLst>
          </p:cNvPr>
          <p:cNvSpPr>
            <a:spLocks noGrp="1"/>
          </p:cNvSpPr>
          <p:nvPr>
            <p:ph type="sldNum" sz="quarter" idx="12"/>
          </p:nvPr>
        </p:nvSpPr>
        <p:spPr/>
        <p:txBody>
          <a:bodyPr/>
          <a:lstStyle/>
          <a:p>
            <a:fld id="{DD2FE00E-D362-429C-8A63-A47EC5161A8B}" type="slidenum">
              <a:rPr lang="en-US" altLang="en-US" smtClean="0"/>
              <a:pPr/>
              <a:t>56</a:t>
            </a:fld>
            <a:endParaRPr lang="en-US" altLang="en-US"/>
          </a:p>
        </p:txBody>
      </p:sp>
      <p:sp>
        <p:nvSpPr>
          <p:cNvPr id="5" name="Slide Number Placeholder 3">
            <a:extLst>
              <a:ext uri="{FF2B5EF4-FFF2-40B4-BE49-F238E27FC236}">
                <a16:creationId xmlns:a16="http://schemas.microsoft.com/office/drawing/2014/main" id="{C8595F31-9060-6C90-3FD8-AD895DFF9703}"/>
              </a:ext>
            </a:extLst>
          </p:cNvPr>
          <p:cNvSpPr txBox="1">
            <a:spLocks/>
          </p:cNvSpPr>
          <p:nvPr/>
        </p:nvSpPr>
        <p:spPr>
          <a:xfrm>
            <a:off x="116907" y="4398090"/>
            <a:ext cx="548700" cy="39360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56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8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8;p14">
            <a:extLst>
              <a:ext uri="{FF2B5EF4-FFF2-40B4-BE49-F238E27FC236}">
                <a16:creationId xmlns:a16="http://schemas.microsoft.com/office/drawing/2014/main" id="{FB47A621-A261-4EC1-9EAA-AB4C6E011B74}"/>
              </a:ext>
            </a:extLst>
          </p:cNvPr>
          <p:cNvSpPr txBox="1">
            <a:spLocks/>
          </p:cNvSpPr>
          <p:nvPr/>
        </p:nvSpPr>
        <p:spPr>
          <a:xfrm>
            <a:off x="223025" y="242486"/>
            <a:ext cx="7940672" cy="857250"/>
          </a:xfrm>
          <a:prstGeom prst="rect">
            <a:avLst/>
          </a:prstGeom>
        </p:spPr>
        <p:txBody>
          <a:bodyPr spcFirstLastPara="1" vert="horz" wrap="square" lIns="91425" tIns="91425" rIns="91425" bIns="91425" rtlCol="0" anchor="t" anchorCtr="0">
            <a:noAutofit/>
          </a:bodyPr>
          <a:lstStyle>
            <a:lvl1pPr algn="ctr" defTabSz="685800" rtl="0" eaLnBrk="1" latinLnBrk="0" hangingPunct="1">
              <a:spcBef>
                <a:spcPct val="0"/>
              </a:spcBef>
              <a:buNone/>
              <a:defRPr sz="375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100000"/>
              </a:lnSpc>
            </a:pPr>
            <a:r>
              <a:rPr lang="en-HK" sz="3200" b="0" i="0" dirty="0">
                <a:solidFill>
                  <a:schemeClr val="bg1"/>
                </a:solidFill>
                <a:effectLst/>
                <a:latin typeface="Arial" panose="020B0604020202020204" pitchFamily="34" charset="0"/>
                <a:cs typeface="Arial" panose="020B0604020202020204" pitchFamily="34" charset="0"/>
              </a:rPr>
              <a:t>Recommended Books</a:t>
            </a:r>
          </a:p>
        </p:txBody>
      </p:sp>
      <p:sp>
        <p:nvSpPr>
          <p:cNvPr id="6" name="TextBox 5">
            <a:extLst>
              <a:ext uri="{FF2B5EF4-FFF2-40B4-BE49-F238E27FC236}">
                <a16:creationId xmlns:a16="http://schemas.microsoft.com/office/drawing/2014/main" id="{4FD7BC80-5A8B-4AC2-BBAB-6670B7DCA6BE}"/>
              </a:ext>
            </a:extLst>
          </p:cNvPr>
          <p:cNvSpPr txBox="1"/>
          <p:nvPr/>
        </p:nvSpPr>
        <p:spPr>
          <a:xfrm>
            <a:off x="277889" y="793031"/>
            <a:ext cx="8643086" cy="3898503"/>
          </a:xfrm>
          <a:prstGeom prst="rect">
            <a:avLst/>
          </a:prstGeom>
          <a:noFill/>
        </p:spPr>
        <p:txBody>
          <a:bodyPr wrap="square" rtlCol="0">
            <a:spAutoFit/>
          </a:bodyPr>
          <a:lstStyle/>
          <a:p>
            <a:endParaRPr lang="en-US" dirty="0">
              <a:solidFill>
                <a:schemeClr val="bg1"/>
              </a:solidFill>
              <a:latin typeface="Arial" panose="020B0604020202020204" pitchFamily="34" charset="0"/>
              <a:cs typeface="Arial" panose="020B0604020202020204" pitchFamily="34" charset="0"/>
            </a:endParaRPr>
          </a:p>
          <a:p>
            <a:pPr marL="342900" indent="-342900">
              <a:lnSpc>
                <a:spcPts val="2900"/>
              </a:lnSpc>
              <a:buAutoNum type="arabicPeriod"/>
            </a:pPr>
            <a:r>
              <a:rPr lang="en-US" dirty="0">
                <a:solidFill>
                  <a:schemeClr val="bg1"/>
                </a:solidFill>
                <a:latin typeface="Arial" panose="020B0604020202020204" pitchFamily="34" charset="0"/>
                <a:cs typeface="Arial" panose="020B0604020202020204" pitchFamily="34" charset="0"/>
              </a:rPr>
              <a:t>M R Kishore Kumar  </a:t>
            </a:r>
            <a:r>
              <a:rPr lang="en-US" i="1" dirty="0">
                <a:solidFill>
                  <a:schemeClr val="bg1"/>
                </a:solidFill>
                <a:latin typeface="Arial" panose="020B0604020202020204" pitchFamily="34" charset="0"/>
                <a:cs typeface="Arial" panose="020B0604020202020204" pitchFamily="34" charset="0"/>
              </a:rPr>
              <a:t>(2021) Learn Python: A Beginner's Guide to Python, </a:t>
            </a:r>
            <a:r>
              <a:rPr lang="en-US" i="1" dirty="0" err="1">
                <a:solidFill>
                  <a:schemeClr val="bg1"/>
                </a:solidFill>
                <a:latin typeface="Arial" panose="020B0604020202020204" pitchFamily="34" charset="0"/>
                <a:cs typeface="Arial" panose="020B0604020202020204" pitchFamily="34" charset="0"/>
              </a:rPr>
              <a:t>Numpy</a:t>
            </a:r>
            <a:r>
              <a:rPr lang="en-US" i="1" dirty="0">
                <a:solidFill>
                  <a:schemeClr val="bg1"/>
                </a:solidFill>
                <a:latin typeface="Arial" panose="020B0604020202020204" pitchFamily="34" charset="0"/>
                <a:cs typeface="Arial" panose="020B0604020202020204" pitchFamily="34" charset="0"/>
              </a:rPr>
              <a:t>, Pandas and </a:t>
            </a:r>
            <a:r>
              <a:rPr lang="en-US" i="1" dirty="0" err="1">
                <a:solidFill>
                  <a:schemeClr val="bg1"/>
                </a:solidFill>
                <a:latin typeface="Arial" panose="020B0604020202020204" pitchFamily="34" charset="0"/>
                <a:cs typeface="Arial" panose="020B0604020202020204" pitchFamily="34" charset="0"/>
              </a:rPr>
              <a:t>Scipy</a:t>
            </a:r>
            <a:r>
              <a:rPr lang="en-US" i="1" dirty="0">
                <a:solidFill>
                  <a:schemeClr val="bg1"/>
                </a:solidFill>
                <a:latin typeface="Arial" panose="020B0604020202020204" pitchFamily="34" charset="0"/>
                <a:cs typeface="Arial" panose="020B0604020202020204" pitchFamily="34" charset="0"/>
              </a:rPr>
              <a:t> </a:t>
            </a:r>
          </a:p>
          <a:p>
            <a:pPr marL="342900" indent="-342900">
              <a:lnSpc>
                <a:spcPts val="2900"/>
              </a:lnSpc>
              <a:buFontTx/>
              <a:buAutoNum type="arabicPeriod"/>
            </a:pPr>
            <a:r>
              <a:rPr lang="en-US" dirty="0">
                <a:solidFill>
                  <a:schemeClr val="bg1"/>
                </a:solidFill>
                <a:latin typeface="Arial" panose="020B0604020202020204" pitchFamily="34" charset="0"/>
                <a:cs typeface="Arial" panose="020B0604020202020204" pitchFamily="34" charset="0"/>
              </a:rPr>
              <a:t>Francois Chollet </a:t>
            </a:r>
            <a:r>
              <a:rPr lang="en-US" i="1" dirty="0">
                <a:solidFill>
                  <a:schemeClr val="bg1"/>
                </a:solidFill>
                <a:latin typeface="Arial" panose="020B0604020202020204" pitchFamily="34" charset="0"/>
                <a:cs typeface="Arial" panose="020B0604020202020204" pitchFamily="34" charset="0"/>
              </a:rPr>
              <a:t>(2021) Deep Learning with Python, 2nd Edition </a:t>
            </a:r>
          </a:p>
          <a:p>
            <a:pPr marL="342900" indent="-342900">
              <a:lnSpc>
                <a:spcPts val="2900"/>
              </a:lnSpc>
              <a:buFontTx/>
              <a:buAutoNum type="arabicPeriod"/>
            </a:pPr>
            <a:r>
              <a:rPr lang="en-US" i="1" dirty="0">
                <a:solidFill>
                  <a:schemeClr val="bg1"/>
                </a:solidFill>
                <a:latin typeface="Arial" panose="020B0604020202020204" pitchFamily="34" charset="0"/>
                <a:cs typeface="Arial" panose="020B0604020202020204" pitchFamily="34" charset="0"/>
              </a:rPr>
              <a:t>Prateek Joshi </a:t>
            </a:r>
            <a:r>
              <a:rPr lang="en-US" dirty="0">
                <a:solidFill>
                  <a:schemeClr val="bg1"/>
                </a:solidFill>
                <a:latin typeface="Arial" panose="020B0604020202020204" pitchFamily="34" charset="0"/>
                <a:cs typeface="Arial" panose="020B0604020202020204" pitchFamily="34" charset="0"/>
              </a:rPr>
              <a:t>(2017) </a:t>
            </a:r>
            <a:r>
              <a:rPr lang="en-US" i="1" dirty="0">
                <a:solidFill>
                  <a:schemeClr val="bg1"/>
                </a:solidFill>
                <a:latin typeface="Arial" panose="020B0604020202020204" pitchFamily="34" charset="0"/>
                <a:cs typeface="Arial" panose="020B0604020202020204" pitchFamily="34" charset="0"/>
              </a:rPr>
              <a:t>Artificial Intelligence with Python </a:t>
            </a:r>
          </a:p>
          <a:p>
            <a:pPr marL="342900" indent="-342900">
              <a:lnSpc>
                <a:spcPts val="2900"/>
              </a:lnSpc>
              <a:buFontTx/>
              <a:buAutoNum type="arabicPeriod"/>
            </a:pPr>
            <a:r>
              <a:rPr lang="en-US" dirty="0">
                <a:solidFill>
                  <a:schemeClr val="bg1"/>
                </a:solidFill>
                <a:latin typeface="Arial" panose="020B0604020202020204" pitchFamily="34" charset="0"/>
                <a:cs typeface="Arial" panose="020B0604020202020204" pitchFamily="34" charset="0"/>
              </a:rPr>
              <a:t>Joel Grus (2019) Data Science from Scratch: First Principles with Python </a:t>
            </a:r>
          </a:p>
          <a:p>
            <a:pPr marL="342900" indent="-342900">
              <a:lnSpc>
                <a:spcPts val="2900"/>
              </a:lnSpc>
              <a:buFontTx/>
              <a:buAutoNum type="arabicPeriod"/>
            </a:pPr>
            <a:r>
              <a:rPr lang="en-US" dirty="0" err="1">
                <a:solidFill>
                  <a:schemeClr val="bg1"/>
                </a:solidFill>
                <a:latin typeface="Arial" panose="020B0604020202020204" pitchFamily="34" charset="0"/>
                <a:cs typeface="Arial" panose="020B0604020202020204" pitchFamily="34" charset="0"/>
              </a:rPr>
              <a:t>Geron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Aurelien</a:t>
            </a:r>
            <a:r>
              <a:rPr lang="en-US" dirty="0">
                <a:solidFill>
                  <a:schemeClr val="bg1"/>
                </a:solidFill>
                <a:latin typeface="Arial" panose="020B0604020202020204" pitchFamily="34" charset="0"/>
                <a:cs typeface="Arial" panose="020B0604020202020204" pitchFamily="34" charset="0"/>
              </a:rPr>
              <a:t> (2019) Hands-On Machine Learning with Scikit-Learn and TensorFlow</a:t>
            </a:r>
          </a:p>
          <a:p>
            <a:pPr marL="342900" indent="-342900">
              <a:lnSpc>
                <a:spcPts val="2900"/>
              </a:lnSpc>
              <a:buFontTx/>
              <a:buAutoNum type="arabicPeriod"/>
            </a:pPr>
            <a:r>
              <a:rPr lang="en-US" dirty="0">
                <a:solidFill>
                  <a:schemeClr val="bg1"/>
                </a:solidFill>
                <a:latin typeface="Arial" panose="020B0604020202020204" pitchFamily="34" charset="0"/>
                <a:cs typeface="Arial" panose="020B0604020202020204" pitchFamily="34" charset="0"/>
              </a:rPr>
              <a:t>Alger Fraley (2023) The Artificial Intelligence and Generative AI Bible</a:t>
            </a: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D6226C3-D54F-64F5-8D9A-D49E0EED046A}"/>
              </a:ext>
            </a:extLst>
          </p:cNvPr>
          <p:cNvSpPr>
            <a:spLocks noGrp="1"/>
          </p:cNvSpPr>
          <p:nvPr>
            <p:ph type="sldNum" sz="quarter" idx="12"/>
          </p:nvPr>
        </p:nvSpPr>
        <p:spPr/>
        <p:txBody>
          <a:bodyPr/>
          <a:lstStyle/>
          <a:p>
            <a:fld id="{60A69361-CC16-483A-BBE4-FE2BA4AC022A}" type="slidenum">
              <a:rPr lang="en-US" altLang="en-US" smtClean="0"/>
              <a:pPr/>
              <a:t>6</a:t>
            </a:fld>
            <a:endParaRPr lang="en-US" altLang="en-US"/>
          </a:p>
        </p:txBody>
      </p:sp>
      <p:sp>
        <p:nvSpPr>
          <p:cNvPr id="4" name="Slide Number Placeholder 3">
            <a:extLst>
              <a:ext uri="{FF2B5EF4-FFF2-40B4-BE49-F238E27FC236}">
                <a16:creationId xmlns:a16="http://schemas.microsoft.com/office/drawing/2014/main" id="{7E777C75-AE67-5C8D-508F-D6157F7DAEA0}"/>
              </a:ext>
            </a:extLst>
          </p:cNvPr>
          <p:cNvSpPr txBox="1">
            <a:spLocks/>
          </p:cNvSpPr>
          <p:nvPr/>
        </p:nvSpPr>
        <p:spPr>
          <a:xfrm>
            <a:off x="223024" y="4766504"/>
            <a:ext cx="423151"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6</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8893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highlight>
                  <a:srgbClr val="FFFF00"/>
                </a:highlight>
                <a:latin typeface="Arial" panose="020B0604020202020204" pitchFamily="34" charset="0"/>
                <a:cs typeface="Arial" panose="020B0604020202020204" pitchFamily="34" charset="0"/>
              </a:rPr>
              <a:t>Where are we?</a:t>
            </a:r>
          </a:p>
          <a:p>
            <a:pPr>
              <a:lnSpc>
                <a:spcPct val="100000"/>
              </a:lnSpc>
            </a:pPr>
            <a:r>
              <a:rPr lang="en-HK" sz="2400" b="0" i="0" dirty="0">
                <a:effectLst/>
                <a:latin typeface="Arial" panose="020B0604020202020204" pitchFamily="34" charset="0"/>
                <a:cs typeface="Arial" panose="020B0604020202020204" pitchFamily="34" charset="0"/>
              </a:rPr>
              <a:t>Review of </a:t>
            </a:r>
            <a:r>
              <a:rPr lang="en-HK" dirty="0">
                <a:latin typeface="Arial" panose="020B0604020202020204" pitchFamily="34" charset="0"/>
                <a:cs typeface="Arial" panose="020B0604020202020204" pitchFamily="34" charset="0"/>
              </a:rPr>
              <a:t>Computer and </a:t>
            </a:r>
            <a:r>
              <a:rPr lang="en-HK" sz="2400" b="0" i="0" dirty="0">
                <a:effectLs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7</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1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B7F8F9-9810-A600-249F-2D4E46F53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226" y="762283"/>
            <a:ext cx="4269392" cy="39097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347918" y="168558"/>
            <a:ext cx="6172200" cy="593725"/>
          </a:xfrm>
        </p:spPr>
        <p:txBody>
          <a:bodyPr/>
          <a:lstStyle/>
          <a:p>
            <a:r>
              <a:rPr lang="en-US" sz="2700" b="1" dirty="0">
                <a:solidFill>
                  <a:srgbClr val="7C1447"/>
                </a:solidFill>
                <a:cs typeface="Times New Roman" pitchFamily="18" charset="0"/>
              </a:rPr>
              <a:t>6 Phases of the </a:t>
            </a:r>
            <a:r>
              <a:rPr lang="en-US" sz="2700" b="1" dirty="0" err="1">
                <a:solidFill>
                  <a:srgbClr val="7C1447"/>
                </a:solidFill>
                <a:cs typeface="Times New Roman" pitchFamily="18" charset="0"/>
              </a:rPr>
              <a:t>Programme</a:t>
            </a:r>
            <a:endParaRPr lang="en-US" sz="2700" b="1" dirty="0">
              <a:solidFill>
                <a:srgbClr val="7C1447"/>
              </a:solidFill>
              <a:cs typeface="Times New Roman" pitchFamily="18" charset="0"/>
            </a:endParaRPr>
          </a:p>
        </p:txBody>
      </p:sp>
      <p:sp>
        <p:nvSpPr>
          <p:cNvPr id="4" name="TextBox 3">
            <a:extLst>
              <a:ext uri="{FF2B5EF4-FFF2-40B4-BE49-F238E27FC236}">
                <a16:creationId xmlns:a16="http://schemas.microsoft.com/office/drawing/2014/main" id="{883017A6-C854-4D1D-AD29-67FBE6CF3929}"/>
              </a:ext>
            </a:extLst>
          </p:cNvPr>
          <p:cNvSpPr txBox="1"/>
          <p:nvPr/>
        </p:nvSpPr>
        <p:spPr>
          <a:xfrm>
            <a:off x="199047" y="2072682"/>
            <a:ext cx="2666957" cy="1477328"/>
          </a:xfrm>
          <a:prstGeom prst="rect">
            <a:avLst/>
          </a:prstGeom>
          <a:noFill/>
        </p:spPr>
        <p:txBody>
          <a:bodyPr wrap="square" rtlCol="0">
            <a:spAutoFit/>
          </a:bodyPr>
          <a:lstStyle/>
          <a:p>
            <a:r>
              <a:rPr lang="en-US" sz="1500" dirty="0">
                <a:solidFill>
                  <a:schemeClr val="bg1"/>
                </a:solidFill>
                <a:latin typeface="Arial" panose="020B0604020202020204" pitchFamily="34" charset="0"/>
                <a:cs typeface="Arial" panose="020B0604020202020204" pitchFamily="34" charset="0"/>
              </a:rPr>
              <a:t>Phase 1+2:</a:t>
            </a:r>
          </a:p>
          <a:p>
            <a:pPr marL="257175" indent="-257175">
              <a:buFont typeface="Arial" panose="020B0604020202020204" pitchFamily="34" charset="0"/>
              <a:buChar char="•"/>
            </a:pPr>
            <a:r>
              <a:rPr lang="en-HK" sz="1500" dirty="0">
                <a:solidFill>
                  <a:schemeClr val="bg1"/>
                </a:solidFill>
                <a:latin typeface="Arial" panose="020B0604020202020204" pitchFamily="34" charset="0"/>
                <a:cs typeface="Arial" panose="020B0604020202020204" pitchFamily="34" charset="0"/>
              </a:rPr>
              <a:t>Foundational Guest Lectures: </a:t>
            </a:r>
            <a:r>
              <a:rPr lang="en-HK" sz="1500" dirty="0" err="1">
                <a:solidFill>
                  <a:schemeClr val="bg1"/>
                </a:solidFill>
                <a:latin typeface="Arial" panose="020B0604020202020204" pitchFamily="34" charset="0"/>
                <a:cs typeface="Arial" panose="020B0604020202020204" pitchFamily="34" charset="0"/>
              </a:rPr>
              <a:t>GenAI</a:t>
            </a:r>
            <a:r>
              <a:rPr lang="en-HK" sz="1500" dirty="0">
                <a:solidFill>
                  <a:schemeClr val="bg1"/>
                </a:solidFill>
                <a:latin typeface="Arial" panose="020B0604020202020204" pitchFamily="34" charset="0"/>
                <a:cs typeface="Arial" panose="020B0604020202020204" pitchFamily="34" charset="0"/>
              </a:rPr>
              <a:t>, </a:t>
            </a:r>
            <a:r>
              <a:rPr lang="en-HK" sz="1500" dirty="0" err="1">
                <a:solidFill>
                  <a:schemeClr val="bg1"/>
                </a:solidFill>
                <a:latin typeface="Arial" panose="020B0604020202020204" pitchFamily="34" charset="0"/>
                <a:cs typeface="Arial" panose="020B0604020202020204" pitchFamily="34" charset="0"/>
              </a:rPr>
              <a:t>AIoT</a:t>
            </a:r>
            <a:r>
              <a:rPr lang="en-HK" sz="1500" dirty="0">
                <a:solidFill>
                  <a:schemeClr val="bg1"/>
                </a:solidFill>
                <a:latin typeface="Arial" panose="020B0604020202020204" pitchFamily="34" charset="0"/>
                <a:cs typeface="Arial" panose="020B0604020202020204" pitchFamily="34" charset="0"/>
              </a:rPr>
              <a:t>, Acquisition of Knowledge on Basic Python Programming</a:t>
            </a:r>
          </a:p>
        </p:txBody>
      </p:sp>
      <p:sp>
        <p:nvSpPr>
          <p:cNvPr id="3" name="Arrow: Right 2">
            <a:extLst>
              <a:ext uri="{FF2B5EF4-FFF2-40B4-BE49-F238E27FC236}">
                <a16:creationId xmlns:a16="http://schemas.microsoft.com/office/drawing/2014/main" id="{43E0F078-6A01-4E31-94A7-895D5A186865}"/>
              </a:ext>
            </a:extLst>
          </p:cNvPr>
          <p:cNvSpPr/>
          <p:nvPr/>
        </p:nvSpPr>
        <p:spPr>
          <a:xfrm>
            <a:off x="994587" y="3746143"/>
            <a:ext cx="1238639" cy="48285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sz="1350" dirty="0"/>
          </a:p>
        </p:txBody>
      </p:sp>
      <p:sp>
        <p:nvSpPr>
          <p:cNvPr id="5" name="TextBox 4">
            <a:extLst>
              <a:ext uri="{FF2B5EF4-FFF2-40B4-BE49-F238E27FC236}">
                <a16:creationId xmlns:a16="http://schemas.microsoft.com/office/drawing/2014/main" id="{CA3EEDAE-270B-45D4-8AC7-D7C8B1B54EBB}"/>
              </a:ext>
            </a:extLst>
          </p:cNvPr>
          <p:cNvSpPr txBox="1"/>
          <p:nvPr/>
        </p:nvSpPr>
        <p:spPr>
          <a:xfrm>
            <a:off x="5245782" y="1103611"/>
            <a:ext cx="3345025" cy="923330"/>
          </a:xfrm>
          <a:prstGeom prst="rect">
            <a:avLst/>
          </a:prstGeom>
          <a:noFill/>
        </p:spPr>
        <p:txBody>
          <a:bodyPr wrap="square" rtlCol="0">
            <a:spAutoFit/>
          </a:bodyPr>
          <a:lstStyle/>
          <a:p>
            <a:r>
              <a:rPr lang="en-HK" dirty="0">
                <a:solidFill>
                  <a:schemeClr val="bg1"/>
                </a:solidFill>
              </a:rPr>
              <a:t>To get to the top of this pyramid, we need to build a strong foundation first!</a:t>
            </a:r>
          </a:p>
        </p:txBody>
      </p:sp>
      <p:sp>
        <p:nvSpPr>
          <p:cNvPr id="6" name="Slide Number Placeholder 5">
            <a:extLst>
              <a:ext uri="{FF2B5EF4-FFF2-40B4-BE49-F238E27FC236}">
                <a16:creationId xmlns:a16="http://schemas.microsoft.com/office/drawing/2014/main" id="{A0F01E13-EC5E-F4DF-FEA2-64A5707D857D}"/>
              </a:ext>
            </a:extLst>
          </p:cNvPr>
          <p:cNvSpPr>
            <a:spLocks noGrp="1"/>
          </p:cNvSpPr>
          <p:nvPr>
            <p:ph type="sldNum" sz="quarter" idx="12"/>
          </p:nvPr>
        </p:nvSpPr>
        <p:spPr/>
        <p:txBody>
          <a:bodyPr/>
          <a:lstStyle/>
          <a:p>
            <a:fld id="{60A69361-CC16-483A-BBE4-FE2BA4AC022A}" type="slidenum">
              <a:rPr lang="en-US" altLang="en-US" smtClean="0"/>
              <a:pPr/>
              <a:t>8</a:t>
            </a:fld>
            <a:endParaRPr lang="en-US" altLang="en-US"/>
          </a:p>
        </p:txBody>
      </p:sp>
      <p:sp>
        <p:nvSpPr>
          <p:cNvPr id="8" name="Slide Number Placeholder 3">
            <a:extLst>
              <a:ext uri="{FF2B5EF4-FFF2-40B4-BE49-F238E27FC236}">
                <a16:creationId xmlns:a16="http://schemas.microsoft.com/office/drawing/2014/main" id="{7BF945C2-F51F-FC0F-DE39-3E10902875FC}"/>
              </a:ext>
            </a:extLst>
          </p:cNvPr>
          <p:cNvSpPr txBox="1">
            <a:spLocks/>
          </p:cNvSpPr>
          <p:nvPr/>
        </p:nvSpPr>
        <p:spPr>
          <a:xfrm>
            <a:off x="223024" y="4766504"/>
            <a:ext cx="423151" cy="2738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2FE00E-D362-429C-8A63-A47EC5161A8B}" type="slidenum">
              <a:rPr lang="en-US" altLang="en-US" sz="1800" smtClean="0">
                <a:latin typeface="Arial" panose="020B0604020202020204" pitchFamily="34" charset="0"/>
                <a:cs typeface="Arial" panose="020B0604020202020204" pitchFamily="34" charset="0"/>
              </a:rPr>
              <a:pPr/>
              <a:t>8</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104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F4D0-4650-4DB0-A592-45D8C60108E4}"/>
              </a:ext>
            </a:extLst>
          </p:cNvPr>
          <p:cNvSpPr>
            <a:spLocks noGrp="1"/>
          </p:cNvSpPr>
          <p:nvPr>
            <p:ph type="title"/>
          </p:nvPr>
        </p:nvSpPr>
        <p:spPr>
          <a:xfrm>
            <a:off x="457200" y="171805"/>
            <a:ext cx="8229600" cy="572025"/>
          </a:xfrm>
        </p:spPr>
        <p:txBody>
          <a:bodyPr>
            <a:normAutofit fontScale="90000"/>
          </a:bodyPr>
          <a:lstStyle/>
          <a:p>
            <a:r>
              <a:rPr lang="en-US" dirty="0">
                <a:latin typeface="Arial" panose="020B0604020202020204" pitchFamily="34" charset="0"/>
                <a:cs typeface="Arial" panose="020B0604020202020204" pitchFamily="34" charset="0"/>
              </a:rPr>
              <a:t>Table of Contents</a:t>
            </a:r>
          </a:p>
        </p:txBody>
      </p:sp>
      <p:sp>
        <p:nvSpPr>
          <p:cNvPr id="3" name="Content Placeholder 2">
            <a:extLst>
              <a:ext uri="{FF2B5EF4-FFF2-40B4-BE49-F238E27FC236}">
                <a16:creationId xmlns:a16="http://schemas.microsoft.com/office/drawing/2014/main" id="{33862C12-CEA5-4E26-9C5D-F004DC881FA8}"/>
              </a:ext>
            </a:extLst>
          </p:cNvPr>
          <p:cNvSpPr>
            <a:spLocks noGrp="1"/>
          </p:cNvSpPr>
          <p:nvPr>
            <p:ph idx="1"/>
          </p:nvPr>
        </p:nvSpPr>
        <p:spPr>
          <a:xfrm>
            <a:off x="457200" y="914925"/>
            <a:ext cx="8229600" cy="3394472"/>
          </a:xfrm>
        </p:spPr>
        <p:txBody>
          <a:bodyPr>
            <a:normAutofit fontScale="92500" lnSpcReduction="20000"/>
          </a:bodyPr>
          <a:lstStyle/>
          <a:p>
            <a:pPr>
              <a:lnSpc>
                <a:spcPct val="100000"/>
              </a:lnSpc>
            </a:pPr>
            <a:r>
              <a:rPr lang="en-HK" dirty="0">
                <a:latin typeface="Arial" panose="020B0604020202020204" pitchFamily="34" charset="0"/>
                <a:cs typeface="Arial" panose="020B0604020202020204" pitchFamily="34" charset="0"/>
              </a:rPr>
              <a:t>Course logistics</a:t>
            </a:r>
            <a:endParaRPr lang="en-HK" sz="2400" b="0" i="0" dirty="0">
              <a:effectLst/>
              <a:latin typeface="Arial" panose="020B0604020202020204" pitchFamily="34" charset="0"/>
              <a:cs typeface="Arial" panose="020B0604020202020204" pitchFamily="34" charset="0"/>
            </a:endParaRPr>
          </a:p>
          <a:p>
            <a:pPr>
              <a:lnSpc>
                <a:spcPct val="100000"/>
              </a:lnSpc>
            </a:pPr>
            <a:r>
              <a:rPr lang="en-HK" sz="2400" b="0" i="0" dirty="0">
                <a:effectLst/>
                <a:latin typeface="Arial" panose="020B0604020202020204" pitchFamily="34" charset="0"/>
                <a:cs typeface="Arial" panose="020B0604020202020204" pitchFamily="34" charset="0"/>
              </a:rPr>
              <a:t>Where are we?</a:t>
            </a:r>
          </a:p>
          <a:p>
            <a:pPr>
              <a:lnSpc>
                <a:spcPct val="100000"/>
              </a:lnSpc>
            </a:pPr>
            <a:r>
              <a:rPr lang="en-HK" sz="2400" b="0" i="0" dirty="0">
                <a:effectLst/>
                <a:highlight>
                  <a:srgbClr val="FFFF00"/>
                </a:highlight>
                <a:latin typeface="Arial" panose="020B0604020202020204" pitchFamily="34" charset="0"/>
                <a:cs typeface="Arial" panose="020B0604020202020204" pitchFamily="34" charset="0"/>
              </a:rPr>
              <a:t>Review of </a:t>
            </a:r>
            <a:r>
              <a:rPr lang="en-HK" dirty="0">
                <a:highlight>
                  <a:srgbClr val="FFFF00"/>
                </a:highlight>
                <a:latin typeface="Arial" panose="020B0604020202020204" pitchFamily="34" charset="0"/>
                <a:cs typeface="Arial" panose="020B0604020202020204" pitchFamily="34" charset="0"/>
              </a:rPr>
              <a:t>Computer and </a:t>
            </a:r>
            <a:r>
              <a:rPr lang="en-HK" sz="2400" b="0" i="0" dirty="0">
                <a:effectLst/>
                <a:highlight>
                  <a:srgbClr val="FFFF00"/>
                </a:highlight>
                <a:latin typeface="Arial" panose="020B0604020202020204" pitchFamily="34" charset="0"/>
                <a:cs typeface="Arial" panose="020B0604020202020204" pitchFamily="34" charset="0"/>
              </a:rPr>
              <a:t>Programming</a:t>
            </a:r>
          </a:p>
          <a:p>
            <a:pPr>
              <a:lnSpc>
                <a:spcPct val="100000"/>
              </a:lnSpc>
            </a:pPr>
            <a:r>
              <a:rPr lang="en-HK" dirty="0">
                <a:latin typeface="Arial" panose="020B0604020202020204" pitchFamily="34" charset="0"/>
                <a:cs typeface="Arial" panose="020B0604020202020204" pitchFamily="34" charset="0"/>
              </a:rPr>
              <a:t>Fundamentals of Python Programming</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Python on Cloud vs on Local Machine</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Anaconda and its installation</a:t>
            </a:r>
          </a:p>
          <a:p>
            <a:pPr marL="536575">
              <a:lnSpc>
                <a:spcPct val="100000"/>
              </a:lnSpc>
              <a:buSzPct val="87000"/>
              <a:buFont typeface="Wingdings" panose="05000000000000000000" pitchFamily="2" charset="2"/>
              <a:buChar char="Ø"/>
            </a:pP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p>
          <a:p>
            <a:pPr marL="536575">
              <a:lnSpc>
                <a:spcPct val="100000"/>
              </a:lnSpc>
              <a:buSzPct val="87000"/>
              <a:buFont typeface="Wingdings" panose="05000000000000000000" pitchFamily="2" charset="2"/>
              <a:buChar char="Ø"/>
            </a:pPr>
            <a:r>
              <a:rPr lang="en-US" dirty="0">
                <a:latin typeface="Arial" panose="020B0604020202020204" pitchFamily="34" charset="0"/>
                <a:cs typeface="Arial" panose="020B0604020202020204" pitchFamily="34" charset="0"/>
              </a:rPr>
              <a:t>Introduction to Google </a:t>
            </a:r>
            <a:r>
              <a:rPr lang="en-US" dirty="0" err="1">
                <a:latin typeface="Arial" panose="020B0604020202020204" pitchFamily="34" charset="0"/>
                <a:cs typeface="Arial" panose="020B0604020202020204" pitchFamily="34" charset="0"/>
              </a:rPr>
              <a:t>Colab</a:t>
            </a:r>
            <a:endParaRPr lang="en-HK" dirty="0">
              <a:latin typeface="Arial" panose="020B0604020202020204" pitchFamily="34" charset="0"/>
              <a:cs typeface="Arial" panose="020B0604020202020204" pitchFamily="34" charset="0"/>
            </a:endParaRPr>
          </a:p>
          <a:p>
            <a:pPr>
              <a:lnSpc>
                <a:spcPct val="100000"/>
              </a:lnSpc>
            </a:pPr>
            <a:r>
              <a:rPr lang="en-US" dirty="0">
                <a:latin typeface="Arial" panose="020B0604020202020204" pitchFamily="34" charset="0"/>
                <a:cs typeface="Arial" panose="020B0604020202020204" pitchFamily="34" charset="0"/>
              </a:rPr>
              <a:t>Where to get support?</a:t>
            </a:r>
            <a:endParaRPr lang="en-HK" sz="2400" b="0" i="0" dirty="0">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6E22360-F9F9-85A5-D7D2-B2F1D983A9E5}"/>
              </a:ext>
            </a:extLst>
          </p:cNvPr>
          <p:cNvSpPr>
            <a:spLocks noGrp="1"/>
          </p:cNvSpPr>
          <p:nvPr>
            <p:ph type="sldNum" sz="quarter" idx="12"/>
          </p:nvPr>
        </p:nvSpPr>
        <p:spPr>
          <a:xfrm>
            <a:off x="91440" y="4766504"/>
            <a:ext cx="554736" cy="229836"/>
          </a:xfrm>
        </p:spPr>
        <p:txBody>
          <a:bodyPr/>
          <a:lstStyle/>
          <a:p>
            <a:fld id="{DD2FE00E-D362-429C-8A63-A47EC5161A8B}" type="slidenum">
              <a:rPr lang="en-US" altLang="en-US" sz="1800" smtClean="0">
                <a:latin typeface="Arial" panose="020B0604020202020204" pitchFamily="34" charset="0"/>
                <a:cs typeface="Arial" panose="020B0604020202020204" pitchFamily="34" charset="0"/>
              </a:rPr>
              <a:pPr/>
              <a:t>9</a:t>
            </a:fld>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903203"/>
      </p:ext>
    </p:extLst>
  </p:cSld>
  <p:clrMapOvr>
    <a:masterClrMapping/>
  </p:clrMapOvr>
</p:sld>
</file>

<file path=ppt/theme/theme1.xml><?xml version="1.0" encoding="utf-8"?>
<a:theme xmlns:a="http://schemas.openxmlformats.org/drawingml/2006/main" name="cityu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ityutheme" id="{2AD9A7DB-4F4F-4AF7-B522-22149E940F99}" vid="{C1F6D6B0-DAB7-4CD6-AE5E-BCB97BE7989F}"/>
    </a:ext>
  </a:extLst>
</a:theme>
</file>

<file path=ppt/theme/theme2.xml><?xml version="1.0" encoding="utf-8"?>
<a:theme xmlns:a="http://schemas.openxmlformats.org/drawingml/2006/main" name="1_cityu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ityutheme" id="{2AD9A7DB-4F4F-4AF7-B522-22149E940F99}" vid="{C1F6D6B0-DAB7-4CD6-AE5E-BCB97BE7989F}"/>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cityutheme</Template>
  <TotalTime>3401</TotalTime>
  <Words>2991</Words>
  <Application>Microsoft Office PowerPoint</Application>
  <PresentationFormat>On-screen Show (16:9)</PresentationFormat>
  <Paragraphs>469</Paragraphs>
  <Slides>56</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Arial</vt:lpstr>
      <vt:lpstr>Arial Unicode MS</vt:lpstr>
      <vt:lpstr>Calibri</vt:lpstr>
      <vt:lpstr>Corbel</vt:lpstr>
      <vt:lpstr>Lato</vt:lpstr>
      <vt:lpstr>Lato Black</vt:lpstr>
      <vt:lpstr>Proxima Nova</vt:lpstr>
      <vt:lpstr>Times New Roman</vt:lpstr>
      <vt:lpstr>Wingdings</vt:lpstr>
      <vt:lpstr>cityutheme</vt:lpstr>
      <vt:lpstr>1_cityutheme</vt:lpstr>
      <vt:lpstr>PowerPoint Presentation</vt:lpstr>
      <vt:lpstr>Table of Contents</vt:lpstr>
      <vt:lpstr>PowerPoint Presentation</vt:lpstr>
      <vt:lpstr>PowerPoint Presentation</vt:lpstr>
      <vt:lpstr>PowerPoint Presentation</vt:lpstr>
      <vt:lpstr>PowerPoint Presentation</vt:lpstr>
      <vt:lpstr>Table of Contents</vt:lpstr>
      <vt:lpstr>6 Phases of the Programme</vt:lpstr>
      <vt:lpstr>Table of Contents</vt:lpstr>
      <vt:lpstr>Review of Computer and Programming </vt:lpstr>
      <vt:lpstr>Table of Contents</vt:lpstr>
      <vt:lpstr>Introduction to Python Programming</vt:lpstr>
      <vt:lpstr>Why is Python popular, although slow?</vt:lpstr>
      <vt:lpstr>Why is Python popular, although slow?</vt:lpstr>
      <vt:lpstr>What is Python good for ? </vt:lpstr>
      <vt:lpstr>How to get started? </vt:lpstr>
      <vt:lpstr>Python IDEs and Tools </vt:lpstr>
      <vt:lpstr>Table of Contents</vt:lpstr>
      <vt:lpstr>Python on Cloud vs on Local Machine</vt:lpstr>
      <vt:lpstr>Table of Contents</vt:lpstr>
      <vt:lpstr>PowerPoint Presentation</vt:lpstr>
      <vt:lpstr>Anaconda</vt:lpstr>
      <vt:lpstr>Installing Anaconda</vt:lpstr>
      <vt:lpstr>Installing Anaconda</vt:lpstr>
      <vt:lpstr>Installing Anaconda</vt:lpstr>
      <vt:lpstr>Installing Anaconda</vt:lpstr>
      <vt:lpstr>Installing Anaconda</vt:lpstr>
      <vt:lpstr>Installing Anaconda</vt:lpstr>
      <vt:lpstr>Verifying Installation</vt:lpstr>
      <vt:lpstr>Verifying Installation</vt:lpstr>
      <vt:lpstr>Verifying Installation</vt:lpstr>
      <vt:lpstr>Frequently Asked Questions</vt:lpstr>
      <vt:lpstr>Frequently Asked Questions</vt:lpstr>
      <vt:lpstr>Table of Contents</vt:lpstr>
      <vt:lpstr>Jupyter Notebook</vt:lpstr>
      <vt:lpstr>Jupyter Notebook – Code Cell</vt:lpstr>
      <vt:lpstr>Jupyter Notebook – Markdown</vt:lpstr>
      <vt:lpstr>Shell Commands</vt:lpstr>
      <vt:lpstr>Magic Commands</vt:lpstr>
      <vt:lpstr>Running Python on Command Line</vt:lpstr>
      <vt:lpstr>Running Python on Command Line</vt:lpstr>
      <vt:lpstr>PowerPoint Presentation</vt:lpstr>
      <vt:lpstr>Install Microsoft Visual Studio Code </vt:lpstr>
      <vt:lpstr>Install Jupyter Extension for VSCode</vt:lpstr>
      <vt:lpstr>Creating a Jupyter Notebook</vt:lpstr>
      <vt:lpstr>Table of Contents</vt:lpstr>
      <vt:lpstr>PowerPoint Presentation</vt:lpstr>
      <vt:lpstr>PowerPoint Presentation</vt:lpstr>
      <vt:lpstr>PowerPoint Presentation</vt:lpstr>
      <vt:lpstr>PowerPoint Presentation</vt:lpstr>
      <vt:lpstr>PowerPoint Presentation</vt:lpstr>
      <vt:lpstr>PowerPoint Presentation</vt:lpstr>
      <vt:lpstr>Table of Contents</vt:lpstr>
      <vt:lpstr>Where to get support?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P2L1.1_Getting Familiar with the Coding Environment</dc:title>
  <dc:creator/>
  <cp:lastModifiedBy>SANKA Abdurrashid Ibrahim</cp:lastModifiedBy>
  <cp:revision>334</cp:revision>
  <dcterms:created xsi:type="dcterms:W3CDTF">2019-10-02T02:36:40Z</dcterms:created>
  <dcterms:modified xsi:type="dcterms:W3CDTF">2024-05-22T14:31:22Z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